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79" r:id="rId2"/>
    <p:sldId id="272" r:id="rId3"/>
    <p:sldId id="273" r:id="rId4"/>
    <p:sldId id="274" r:id="rId5"/>
    <p:sldId id="275" r:id="rId6"/>
    <p:sldId id="276" r:id="rId7"/>
    <p:sldId id="277" r:id="rId8"/>
    <p:sldId id="283" r:id="rId9"/>
    <p:sldId id="278" r:id="rId10"/>
    <p:sldId id="266" r:id="rId11"/>
    <p:sldId id="267" r:id="rId12"/>
    <p:sldId id="284" r:id="rId13"/>
    <p:sldId id="268" r:id="rId14"/>
    <p:sldId id="280" r:id="rId15"/>
    <p:sldId id="285" r:id="rId16"/>
    <p:sldId id="289" r:id="rId17"/>
    <p:sldId id="290" r:id="rId18"/>
    <p:sldId id="282" r:id="rId19"/>
    <p:sldId id="286" r:id="rId20"/>
    <p:sldId id="287" r:id="rId21"/>
    <p:sldId id="28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3B3"/>
    <a:srgbClr val="FF6699"/>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1" d="100"/>
          <a:sy n="131" d="100"/>
        </p:scale>
        <p:origin x="96"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1A67E9-BACF-4145-9AD4-8C4B476B3255}" type="datetimeFigureOut">
              <a:rPr lang="zh-CN" altLang="en-US" smtClean="0"/>
              <a:t>2022/10/18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7545B2-275E-4DF1-8D17-739B6931DECD}" type="slidenum">
              <a:rPr lang="zh-CN" altLang="en-US" smtClean="0"/>
              <a:t>‹#›</a:t>
            </a:fld>
            <a:endParaRPr lang="zh-CN" altLang="en-US"/>
          </a:p>
        </p:txBody>
      </p:sp>
    </p:spTree>
    <p:extLst>
      <p:ext uri="{BB962C8B-B14F-4D97-AF65-F5344CB8AC3E}">
        <p14:creationId xmlns:p14="http://schemas.microsoft.com/office/powerpoint/2010/main" val="1945403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7545B2-275E-4DF1-8D17-739B6931DECD}" type="slidenum">
              <a:rPr lang="zh-CN" altLang="en-US" smtClean="0"/>
              <a:t>11</a:t>
            </a:fld>
            <a:endParaRPr lang="zh-CN" altLang="en-US"/>
          </a:p>
        </p:txBody>
      </p:sp>
    </p:spTree>
    <p:extLst>
      <p:ext uri="{BB962C8B-B14F-4D97-AF65-F5344CB8AC3E}">
        <p14:creationId xmlns:p14="http://schemas.microsoft.com/office/powerpoint/2010/main" val="791120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5DF39-2012-40D4-8F71-77689FD37D14}"/>
              </a:ext>
            </a:extLst>
          </p:cNvPr>
          <p:cNvSpPr>
            <a:spLocks noGrp="1"/>
          </p:cNvSpPr>
          <p:nvPr>
            <p:ph type="ctrTitle"/>
          </p:nvPr>
        </p:nvSpPr>
        <p:spPr>
          <a:xfrm>
            <a:off x="1524000" y="1122363"/>
            <a:ext cx="9144000" cy="2387600"/>
          </a:xfrm>
        </p:spPr>
        <p:txBody>
          <a:bodyPr anchor="b">
            <a:normAutofit/>
          </a:bodyPr>
          <a:lstStyle>
            <a:lvl1pPr algn="ctr">
              <a:defRPr sz="4000"/>
            </a:lvl1pPr>
          </a:lstStyle>
          <a:p>
            <a:r>
              <a:rPr lang="zh-CN" altLang="en-US" dirty="0"/>
              <a:t>单击此处编辑母版标题样式</a:t>
            </a:r>
          </a:p>
        </p:txBody>
      </p:sp>
      <p:sp>
        <p:nvSpPr>
          <p:cNvPr id="3" name="副标题 2">
            <a:extLst>
              <a:ext uri="{FF2B5EF4-FFF2-40B4-BE49-F238E27FC236}">
                <a16:creationId xmlns:a16="http://schemas.microsoft.com/office/drawing/2014/main" id="{2168D829-D5BD-4B25-9867-1D88EF9AC4C1}"/>
              </a:ext>
            </a:extLst>
          </p:cNvPr>
          <p:cNvSpPr>
            <a:spLocks noGrp="1"/>
          </p:cNvSpPr>
          <p:nvPr>
            <p:ph type="subTitle" idx="1"/>
          </p:nvPr>
        </p:nvSpPr>
        <p:spPr>
          <a:xfrm>
            <a:off x="1524000" y="3602038"/>
            <a:ext cx="9144000" cy="1655762"/>
          </a:xfrm>
        </p:spPr>
        <p:txBody>
          <a:bodyPr>
            <a:normAutofit/>
          </a:bodyPr>
          <a:lstStyle>
            <a:lvl1pPr marL="0" indent="0" algn="ctr">
              <a:buNone/>
              <a:defRPr sz="1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96D26B05-16AB-4773-9ADB-3858A0F735E7}"/>
              </a:ext>
            </a:extLst>
          </p:cNvPr>
          <p:cNvSpPr>
            <a:spLocks noGrp="1"/>
          </p:cNvSpPr>
          <p:nvPr>
            <p:ph type="dt" sz="half" idx="10"/>
          </p:nvPr>
        </p:nvSpPr>
        <p:spPr/>
        <p:txBody>
          <a:bodyPr/>
          <a:lstStyle/>
          <a:p>
            <a:r>
              <a:rPr lang="zh-CN" altLang="en-US" dirty="0"/>
              <a:t>智周万物   道济天下</a:t>
            </a:r>
          </a:p>
        </p:txBody>
      </p:sp>
      <p:sp>
        <p:nvSpPr>
          <p:cNvPr id="5" name="页脚占位符 4">
            <a:extLst>
              <a:ext uri="{FF2B5EF4-FFF2-40B4-BE49-F238E27FC236}">
                <a16:creationId xmlns:a16="http://schemas.microsoft.com/office/drawing/2014/main" id="{108C74CB-3076-455C-A186-42123BA015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785B46-B0C9-4390-962A-63F88CA39A78}"/>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3101829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3BBE8-9781-4A1E-9C9B-3D9ACE75D5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041DEFD-5E96-4F6F-A18D-23DE75F2E0E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F3A4FD-DB10-4273-8337-9C459E1B1F28}"/>
              </a:ext>
            </a:extLst>
          </p:cNvPr>
          <p:cNvSpPr>
            <a:spLocks noGrp="1"/>
          </p:cNvSpPr>
          <p:nvPr>
            <p:ph type="dt" sz="half" idx="10"/>
          </p:nvPr>
        </p:nvSpPr>
        <p:spPr/>
        <p:txBody>
          <a:bodyPr/>
          <a:lstStyle/>
          <a:p>
            <a:r>
              <a:rPr lang="zh-CN" altLang="en-US"/>
              <a:t>智周万物   道济天下</a:t>
            </a:r>
          </a:p>
        </p:txBody>
      </p:sp>
      <p:sp>
        <p:nvSpPr>
          <p:cNvPr id="5" name="页脚占位符 4">
            <a:extLst>
              <a:ext uri="{FF2B5EF4-FFF2-40B4-BE49-F238E27FC236}">
                <a16:creationId xmlns:a16="http://schemas.microsoft.com/office/drawing/2014/main" id="{F42E2FF2-E7E0-456B-9E6D-63956C6BA5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62C255-BD3F-4E2D-BB90-CC45888E8DA0}"/>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3308029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285104-F64A-44BA-9634-75B491BF783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5DA5A1-F3BC-4F15-A37F-BE1AA99AF86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E7488C-EC30-432F-880B-EB9689DEB461}"/>
              </a:ext>
            </a:extLst>
          </p:cNvPr>
          <p:cNvSpPr>
            <a:spLocks noGrp="1"/>
          </p:cNvSpPr>
          <p:nvPr>
            <p:ph type="dt" sz="half" idx="10"/>
          </p:nvPr>
        </p:nvSpPr>
        <p:spPr/>
        <p:txBody>
          <a:bodyPr/>
          <a:lstStyle/>
          <a:p>
            <a:r>
              <a:rPr lang="zh-CN" altLang="en-US"/>
              <a:t>智周万物   道济天下</a:t>
            </a:r>
          </a:p>
        </p:txBody>
      </p:sp>
      <p:sp>
        <p:nvSpPr>
          <p:cNvPr id="5" name="页脚占位符 4">
            <a:extLst>
              <a:ext uri="{FF2B5EF4-FFF2-40B4-BE49-F238E27FC236}">
                <a16:creationId xmlns:a16="http://schemas.microsoft.com/office/drawing/2014/main" id="{E4D19EEF-21D0-4A57-93D5-626C3DB799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AC8D48-D4EE-4AD9-A762-A7E8D2F416DA}"/>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364835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_nuaa">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D9F5C-1250-4A77-BC13-52A457C4D534}"/>
              </a:ext>
            </a:extLst>
          </p:cNvPr>
          <p:cNvSpPr>
            <a:spLocks noGrp="1"/>
          </p:cNvSpPr>
          <p:nvPr>
            <p:ph type="title"/>
          </p:nvPr>
        </p:nvSpPr>
        <p:spPr>
          <a:xfrm>
            <a:off x="227462" y="-2"/>
            <a:ext cx="11737075" cy="955343"/>
          </a:xfrm>
          <a:noFill/>
          <a:ln w="25400">
            <a:noFill/>
            <a:extLst>
              <a:ext uri="{C807C97D-BFC1-408E-A445-0C87EB9F89A2}">
                <ask:lineSketchStyleProps xmlns:ask="http://schemas.microsoft.com/office/drawing/2018/sketchyshapes" sd="1219033472">
                  <a:custGeom>
                    <a:avLst/>
                    <a:gdLst>
                      <a:gd name="connsiteX0" fmla="*/ 0 w 10515600"/>
                      <a:gd name="connsiteY0" fmla="*/ 0 h 1325563"/>
                      <a:gd name="connsiteX1" fmla="*/ 10515600 w 10515600"/>
                      <a:gd name="connsiteY1" fmla="*/ 0 h 1325563"/>
                      <a:gd name="connsiteX2" fmla="*/ 10515600 w 10515600"/>
                      <a:gd name="connsiteY2" fmla="*/ 1325563 h 1325563"/>
                      <a:gd name="connsiteX3" fmla="*/ 0 w 10515600"/>
                      <a:gd name="connsiteY3" fmla="*/ 1325563 h 1325563"/>
                      <a:gd name="connsiteX4" fmla="*/ 0 w 10515600"/>
                      <a:gd name="connsiteY4" fmla="*/ 0 h 1325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325563" extrusionOk="0">
                        <a:moveTo>
                          <a:pt x="0" y="0"/>
                        </a:moveTo>
                        <a:cubicBezTo>
                          <a:pt x="2385074" y="118645"/>
                          <a:pt x="7736396" y="116012"/>
                          <a:pt x="10515600" y="0"/>
                        </a:cubicBezTo>
                        <a:cubicBezTo>
                          <a:pt x="10515720" y="498504"/>
                          <a:pt x="10495572" y="1080981"/>
                          <a:pt x="10515600" y="1325563"/>
                        </a:cubicBezTo>
                        <a:cubicBezTo>
                          <a:pt x="8570514" y="1460163"/>
                          <a:pt x="4733866" y="1168367"/>
                          <a:pt x="0" y="1325563"/>
                        </a:cubicBezTo>
                        <a:cubicBezTo>
                          <a:pt x="72053" y="832329"/>
                          <a:pt x="44484" y="460296"/>
                          <a:pt x="0" y="0"/>
                        </a:cubicBezTo>
                        <a:close/>
                      </a:path>
                    </a:pathLst>
                  </a:custGeom>
                  <ask:type>
                    <ask:lineSketchNone/>
                  </ask:type>
                </ask:lineSketchStyleProps>
              </a:ext>
            </a:extLst>
          </a:ln>
        </p:spPr>
        <p:txBody>
          <a:bodyPr>
            <a:normAutofit/>
          </a:bodyPr>
          <a:lstStyle>
            <a:lvl1pPr>
              <a:defRPr sz="3600">
                <a:ln>
                  <a:noFill/>
                </a:ln>
                <a:solidFill>
                  <a:schemeClr val="tx1"/>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B205F3C3-DB36-473D-817A-18AE1AB4F2F6}"/>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44FF306D-B9FB-4873-AD69-767760641D65}"/>
              </a:ext>
            </a:extLst>
          </p:cNvPr>
          <p:cNvSpPr>
            <a:spLocks noGrp="1"/>
          </p:cNvSpPr>
          <p:nvPr>
            <p:ph type="dt" sz="half" idx="10"/>
          </p:nvPr>
        </p:nvSpPr>
        <p:spPr>
          <a:xfrm>
            <a:off x="838199" y="6356350"/>
            <a:ext cx="2860343" cy="365125"/>
          </a:xfrm>
        </p:spPr>
        <p:txBody>
          <a:bodyPr/>
          <a:lstStyle>
            <a:lvl1pPr>
              <a:defRPr sz="1500" b="1">
                <a:solidFill>
                  <a:schemeClr val="accent5"/>
                </a:solidFill>
              </a:defRPr>
            </a:lvl1pPr>
          </a:lstStyle>
          <a:p>
            <a:endParaRPr lang="zh-CN" altLang="en-US" dirty="0"/>
          </a:p>
        </p:txBody>
      </p:sp>
      <p:sp>
        <p:nvSpPr>
          <p:cNvPr id="5" name="页脚占位符 4">
            <a:extLst>
              <a:ext uri="{FF2B5EF4-FFF2-40B4-BE49-F238E27FC236}">
                <a16:creationId xmlns:a16="http://schemas.microsoft.com/office/drawing/2014/main" id="{F11A2768-F958-4214-BBE3-F39B54A44C2B}"/>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557FC240-04E0-46AE-A510-AB710FD76324}"/>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cxnSp>
        <p:nvCxnSpPr>
          <p:cNvPr id="10" name="直接连接符 9">
            <a:extLst>
              <a:ext uri="{FF2B5EF4-FFF2-40B4-BE49-F238E27FC236}">
                <a16:creationId xmlns:a16="http://schemas.microsoft.com/office/drawing/2014/main" id="{9058FD6F-64ED-4C3E-805A-E6BD16BDA7B7}"/>
              </a:ext>
            </a:extLst>
          </p:cNvPr>
          <p:cNvCxnSpPr/>
          <p:nvPr userDrawn="1"/>
        </p:nvCxnSpPr>
        <p:spPr>
          <a:xfrm>
            <a:off x="225188" y="947359"/>
            <a:ext cx="11737075" cy="0"/>
          </a:xfrm>
          <a:prstGeom prst="line">
            <a:avLst/>
          </a:prstGeom>
          <a:ln w="38100">
            <a:solidFill>
              <a:schemeClr val="accent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81EF34A-7D1B-4399-BADC-4879B121CBE1}"/>
              </a:ext>
            </a:extLst>
          </p:cNvPr>
          <p:cNvCxnSpPr>
            <a:cxnSpLocks/>
          </p:cNvCxnSpPr>
          <p:nvPr userDrawn="1"/>
        </p:nvCxnSpPr>
        <p:spPr>
          <a:xfrm>
            <a:off x="-5080" y="6858000"/>
            <a:ext cx="1219708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D652D16C-82F0-4B2B-87D6-52EADDA463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78624" y="5217082"/>
            <a:ext cx="1226640" cy="1640917"/>
          </a:xfrm>
          <a:prstGeom prst="rect">
            <a:avLst/>
          </a:prstGeom>
        </p:spPr>
      </p:pic>
      <p:pic>
        <p:nvPicPr>
          <p:cNvPr id="9" name="图片 8">
            <a:extLst>
              <a:ext uri="{FF2B5EF4-FFF2-40B4-BE49-F238E27FC236}">
                <a16:creationId xmlns:a16="http://schemas.microsoft.com/office/drawing/2014/main" id="{9A32B95D-8F78-4D78-88BB-150427403B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359" y="59890"/>
            <a:ext cx="797776" cy="797776"/>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4730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D8363-4F0C-470A-962B-98B2C7B220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1491C6F-6999-4033-B2CF-C5BFEC24FC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1002169-5E04-479C-A216-CA8C362E905D}"/>
              </a:ext>
            </a:extLst>
          </p:cNvPr>
          <p:cNvSpPr>
            <a:spLocks noGrp="1"/>
          </p:cNvSpPr>
          <p:nvPr>
            <p:ph type="dt" sz="half" idx="10"/>
          </p:nvPr>
        </p:nvSpPr>
        <p:spPr/>
        <p:txBody>
          <a:bodyPr/>
          <a:lstStyle/>
          <a:p>
            <a:r>
              <a:rPr lang="zh-CN" altLang="en-US"/>
              <a:t>智周万物   道济天下</a:t>
            </a:r>
          </a:p>
        </p:txBody>
      </p:sp>
      <p:sp>
        <p:nvSpPr>
          <p:cNvPr id="5" name="页脚占位符 4">
            <a:extLst>
              <a:ext uri="{FF2B5EF4-FFF2-40B4-BE49-F238E27FC236}">
                <a16:creationId xmlns:a16="http://schemas.microsoft.com/office/drawing/2014/main" id="{0BC25597-2480-4A2D-969C-8980C9EAC2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DC227C-5F80-46EE-9253-09775B6D35D0}"/>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588135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0000F-8CB8-4E9C-AF88-F01E7474542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1D3D98-8E9D-4312-9CDC-5B473F46939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00366E4-9A25-42FB-A8DA-ED657E1639A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9898261-9BE6-449C-BCB6-CF4E31328CEF}"/>
              </a:ext>
            </a:extLst>
          </p:cNvPr>
          <p:cNvSpPr>
            <a:spLocks noGrp="1"/>
          </p:cNvSpPr>
          <p:nvPr>
            <p:ph type="dt" sz="half" idx="10"/>
          </p:nvPr>
        </p:nvSpPr>
        <p:spPr/>
        <p:txBody>
          <a:bodyPr/>
          <a:lstStyle/>
          <a:p>
            <a:r>
              <a:rPr lang="zh-CN" altLang="en-US"/>
              <a:t>智周万物   道济天下</a:t>
            </a:r>
          </a:p>
        </p:txBody>
      </p:sp>
      <p:sp>
        <p:nvSpPr>
          <p:cNvPr id="6" name="页脚占位符 5">
            <a:extLst>
              <a:ext uri="{FF2B5EF4-FFF2-40B4-BE49-F238E27FC236}">
                <a16:creationId xmlns:a16="http://schemas.microsoft.com/office/drawing/2014/main" id="{2F1BABBB-ED52-473B-B4CF-B0F004B75B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B18B2F-CD77-48DE-AE2E-C7BC81A7CB05}"/>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48080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4C7E-4967-4245-A0D3-86569785E2A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A532D9-61F4-4FBF-962E-4E62C2168C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01D265-86D2-47B6-A219-43067115CF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29B7F5-E6ED-4066-828B-CFCD9BBE3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7E16FE7-6383-4CA2-B385-CD566C2A03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15B6725-3805-49F9-B6C0-177068FF347A}"/>
              </a:ext>
            </a:extLst>
          </p:cNvPr>
          <p:cNvSpPr>
            <a:spLocks noGrp="1"/>
          </p:cNvSpPr>
          <p:nvPr>
            <p:ph type="dt" sz="half" idx="10"/>
          </p:nvPr>
        </p:nvSpPr>
        <p:spPr/>
        <p:txBody>
          <a:bodyPr/>
          <a:lstStyle/>
          <a:p>
            <a:r>
              <a:rPr lang="zh-CN" altLang="en-US"/>
              <a:t>智周万物   道济天下</a:t>
            </a:r>
          </a:p>
        </p:txBody>
      </p:sp>
      <p:sp>
        <p:nvSpPr>
          <p:cNvPr id="8" name="页脚占位符 7">
            <a:extLst>
              <a:ext uri="{FF2B5EF4-FFF2-40B4-BE49-F238E27FC236}">
                <a16:creationId xmlns:a16="http://schemas.microsoft.com/office/drawing/2014/main" id="{B8BD6FAF-DE06-41E5-9CA0-8ADA92FEEDA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60205BF-6A23-457C-A290-95EDEB64D24D}"/>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553421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030DF-E7CA-464D-BD7E-CE788949C7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48FA477-F96E-4197-87DB-94DBEEEC92BF}"/>
              </a:ext>
            </a:extLst>
          </p:cNvPr>
          <p:cNvSpPr>
            <a:spLocks noGrp="1"/>
          </p:cNvSpPr>
          <p:nvPr>
            <p:ph type="dt" sz="half" idx="10"/>
          </p:nvPr>
        </p:nvSpPr>
        <p:spPr/>
        <p:txBody>
          <a:bodyPr/>
          <a:lstStyle/>
          <a:p>
            <a:r>
              <a:rPr lang="zh-CN" altLang="en-US"/>
              <a:t>智周万物   道济天下</a:t>
            </a:r>
          </a:p>
        </p:txBody>
      </p:sp>
      <p:sp>
        <p:nvSpPr>
          <p:cNvPr id="4" name="页脚占位符 3">
            <a:extLst>
              <a:ext uri="{FF2B5EF4-FFF2-40B4-BE49-F238E27FC236}">
                <a16:creationId xmlns:a16="http://schemas.microsoft.com/office/drawing/2014/main" id="{E5EE2B0F-F76B-4BF1-B7CA-4220D37C078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63A837-3130-405B-9E55-2EA1CA814B3E}"/>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4090320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761267-374C-4AAF-A2C5-41393E2162D8}"/>
              </a:ext>
            </a:extLst>
          </p:cNvPr>
          <p:cNvSpPr>
            <a:spLocks noGrp="1"/>
          </p:cNvSpPr>
          <p:nvPr>
            <p:ph type="dt" sz="half" idx="10"/>
          </p:nvPr>
        </p:nvSpPr>
        <p:spPr/>
        <p:txBody>
          <a:bodyPr/>
          <a:lstStyle/>
          <a:p>
            <a:r>
              <a:rPr lang="zh-CN" altLang="en-US"/>
              <a:t>智周万物   道济天下</a:t>
            </a:r>
          </a:p>
        </p:txBody>
      </p:sp>
      <p:sp>
        <p:nvSpPr>
          <p:cNvPr id="3" name="页脚占位符 2">
            <a:extLst>
              <a:ext uri="{FF2B5EF4-FFF2-40B4-BE49-F238E27FC236}">
                <a16:creationId xmlns:a16="http://schemas.microsoft.com/office/drawing/2014/main" id="{354E4FBC-C91B-4060-BF5D-E68785CF318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3A101F-750B-4D1B-92A3-B8C386CE07C9}"/>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3580274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817D3-967E-4F26-A23A-73BA029EB17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69FB67-81CE-475A-8D01-942DD67999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3BAF7E5-3DF4-4F3A-BBE6-2ADA96BC9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53428FA-65B8-4EC8-8397-4087E439B710}"/>
              </a:ext>
            </a:extLst>
          </p:cNvPr>
          <p:cNvSpPr>
            <a:spLocks noGrp="1"/>
          </p:cNvSpPr>
          <p:nvPr>
            <p:ph type="dt" sz="half" idx="10"/>
          </p:nvPr>
        </p:nvSpPr>
        <p:spPr/>
        <p:txBody>
          <a:bodyPr/>
          <a:lstStyle/>
          <a:p>
            <a:r>
              <a:rPr lang="zh-CN" altLang="en-US"/>
              <a:t>智周万物   道济天下</a:t>
            </a:r>
          </a:p>
        </p:txBody>
      </p:sp>
      <p:sp>
        <p:nvSpPr>
          <p:cNvPr id="6" name="页脚占位符 5">
            <a:extLst>
              <a:ext uri="{FF2B5EF4-FFF2-40B4-BE49-F238E27FC236}">
                <a16:creationId xmlns:a16="http://schemas.microsoft.com/office/drawing/2014/main" id="{69C57BAA-8226-4D7D-A07D-D518BC99A8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51F6EC-D896-4DFB-B8D7-DC06581F865D}"/>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1152567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E661F-2AAE-431F-8508-7621703D0D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6A978B-DABF-477D-B97C-768977C0B5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8575B0E-446E-4D8F-9EDE-D010FDD46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C831275-8BE0-4B92-AF1B-116A01710978}"/>
              </a:ext>
            </a:extLst>
          </p:cNvPr>
          <p:cNvSpPr>
            <a:spLocks noGrp="1"/>
          </p:cNvSpPr>
          <p:nvPr>
            <p:ph type="dt" sz="half" idx="10"/>
          </p:nvPr>
        </p:nvSpPr>
        <p:spPr/>
        <p:txBody>
          <a:bodyPr/>
          <a:lstStyle/>
          <a:p>
            <a:r>
              <a:rPr lang="zh-CN" altLang="en-US"/>
              <a:t>智周万物   道济天下</a:t>
            </a:r>
          </a:p>
        </p:txBody>
      </p:sp>
      <p:sp>
        <p:nvSpPr>
          <p:cNvPr id="6" name="页脚占位符 5">
            <a:extLst>
              <a:ext uri="{FF2B5EF4-FFF2-40B4-BE49-F238E27FC236}">
                <a16:creationId xmlns:a16="http://schemas.microsoft.com/office/drawing/2014/main" id="{71C9CB46-3800-4D29-9760-2EB55DF5BE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1A0AD4-C7D6-4D03-82C9-AD498E286187}"/>
              </a:ext>
            </a:extLst>
          </p:cNvPr>
          <p:cNvSpPr>
            <a:spLocks noGrp="1"/>
          </p:cNvSpPr>
          <p:nvPr>
            <p:ph type="sldNum" sz="quarter" idx="12"/>
          </p:nvPr>
        </p:nvSpPr>
        <p:spPr/>
        <p:txBody>
          <a:body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573258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7A95228-0E47-42D9-8613-55A2D0107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2BB3AB5-E2EA-4802-B8F1-FCB7EB089D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B9387F-DA61-4D37-9680-95702A9C4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zh-CN" altLang="en-US"/>
              <a:t>智周万物   道济天下</a:t>
            </a:r>
          </a:p>
        </p:txBody>
      </p:sp>
      <p:sp>
        <p:nvSpPr>
          <p:cNvPr id="5" name="页脚占位符 4">
            <a:extLst>
              <a:ext uri="{FF2B5EF4-FFF2-40B4-BE49-F238E27FC236}">
                <a16:creationId xmlns:a16="http://schemas.microsoft.com/office/drawing/2014/main" id="{E0C9BFDA-EFC7-4C60-AD38-C09E7EADB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AEE9AEE-3739-48B2-8D93-184D8BABB9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8AB868-3DC1-4BD7-BBC9-7FBDB0C944FE}" type="slidenum">
              <a:rPr lang="zh-CN" altLang="en-US" smtClean="0"/>
              <a:t>‹#›</a:t>
            </a:fld>
            <a:endParaRPr lang="zh-CN" altLang="en-US"/>
          </a:p>
        </p:txBody>
      </p:sp>
    </p:spTree>
    <p:extLst>
      <p:ext uri="{BB962C8B-B14F-4D97-AF65-F5344CB8AC3E}">
        <p14:creationId xmlns:p14="http://schemas.microsoft.com/office/powerpoint/2010/main" val="3027372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09C51-72E1-4C77-B5D0-7794452E026E}"/>
              </a:ext>
            </a:extLst>
          </p:cNvPr>
          <p:cNvSpPr>
            <a:spLocks noGrp="1"/>
          </p:cNvSpPr>
          <p:nvPr>
            <p:ph type="ctrTitle"/>
          </p:nvPr>
        </p:nvSpPr>
        <p:spPr>
          <a:xfrm>
            <a:off x="1523999" y="1537874"/>
            <a:ext cx="9144000" cy="1247401"/>
          </a:xfrm>
        </p:spPr>
        <p:txBody>
          <a:bodyPr>
            <a:normAutofit fontScale="90000"/>
          </a:bodyPr>
          <a:lstStyle/>
          <a:p>
            <a:r>
              <a:rPr lang="en-US" altLang="zh-CN" sz="4000" b="1" dirty="0">
                <a:cs typeface="Times New Roman" panose="02020603050405020304" pitchFamily="18" charset="0"/>
              </a:rPr>
              <a:t>Enhancing Traceability Link Recovery with</a:t>
            </a:r>
            <a:br>
              <a:rPr lang="en-US" altLang="zh-CN" sz="4000" b="1" dirty="0">
                <a:cs typeface="Times New Roman" panose="02020603050405020304" pitchFamily="18" charset="0"/>
              </a:rPr>
            </a:br>
            <a:r>
              <a:rPr lang="en-US" altLang="zh-CN" sz="4000" b="1" dirty="0">
                <a:cs typeface="Times New Roman" panose="02020603050405020304" pitchFamily="18" charset="0"/>
              </a:rPr>
              <a:t>Unlabeled Data</a:t>
            </a:r>
            <a:endParaRPr lang="zh-CN" altLang="en-US" b="1" dirty="0"/>
          </a:p>
        </p:txBody>
      </p:sp>
      <p:sp>
        <p:nvSpPr>
          <p:cNvPr id="3" name="副标题 2">
            <a:extLst>
              <a:ext uri="{FF2B5EF4-FFF2-40B4-BE49-F238E27FC236}">
                <a16:creationId xmlns:a16="http://schemas.microsoft.com/office/drawing/2014/main" id="{23261539-CAD0-4A03-9EFF-F72DFCD9FE93}"/>
              </a:ext>
            </a:extLst>
          </p:cNvPr>
          <p:cNvSpPr>
            <a:spLocks noGrp="1"/>
          </p:cNvSpPr>
          <p:nvPr>
            <p:ph type="subTitle" idx="1"/>
          </p:nvPr>
        </p:nvSpPr>
        <p:spPr>
          <a:xfrm>
            <a:off x="811527" y="3925876"/>
            <a:ext cx="10568940" cy="1632794"/>
          </a:xfrm>
        </p:spPr>
        <p:txBody>
          <a:bodyPr>
            <a:noAutofit/>
          </a:bodyPr>
          <a:lstStyle/>
          <a:p>
            <a:r>
              <a:rPr lang="en-US" altLang="zh-CN" sz="1800" dirty="0">
                <a:latin typeface="Times New Roman" panose="02020603050405020304" pitchFamily="18" charset="0"/>
                <a:cs typeface="Times New Roman" panose="02020603050405020304" pitchFamily="18" charset="0"/>
              </a:rPr>
              <a:t>∗College of Computer Science and Technology, Nanjing University of Aeronautics and Astronautics, China</a:t>
            </a:r>
          </a:p>
          <a:p>
            <a:r>
              <a:rPr lang="en-US" altLang="zh-CN" sz="1800" dirty="0">
                <a:latin typeface="Times New Roman" panose="02020603050405020304" pitchFamily="18" charset="0"/>
                <a:cs typeface="Times New Roman" panose="02020603050405020304" pitchFamily="18" charset="0"/>
              </a:rPr>
              <a:t>†State Key Laboratory of Novel Software Technology, Nanjing University, China</a:t>
            </a:r>
          </a:p>
          <a:p>
            <a:r>
              <a:rPr lang="en-US" altLang="zh-CN" sz="1800" dirty="0">
                <a:latin typeface="Times New Roman" panose="02020603050405020304" pitchFamily="18" charset="0"/>
                <a:cs typeface="Times New Roman" panose="02020603050405020304" pitchFamily="18" charset="0"/>
              </a:rPr>
              <a:t>‡School of Automation Science and Electrical Engineering, </a:t>
            </a:r>
            <a:r>
              <a:rPr lang="en-US" altLang="zh-CN" sz="1800" dirty="0" err="1">
                <a:latin typeface="Times New Roman" panose="02020603050405020304" pitchFamily="18" charset="0"/>
                <a:cs typeface="Times New Roman" panose="02020603050405020304" pitchFamily="18" charset="0"/>
              </a:rPr>
              <a:t>Beihang</a:t>
            </a:r>
            <a:r>
              <a:rPr lang="en-US" altLang="zh-CN" sz="1800" dirty="0">
                <a:latin typeface="Times New Roman" panose="02020603050405020304" pitchFamily="18" charset="0"/>
                <a:cs typeface="Times New Roman" panose="02020603050405020304" pitchFamily="18" charset="0"/>
              </a:rPr>
              <a:t> University, China</a:t>
            </a:r>
          </a:p>
          <a:p>
            <a:r>
              <a:rPr lang="en-US" altLang="zh-CN" sz="1800" dirty="0">
                <a:latin typeface="Times New Roman" panose="02020603050405020304" pitchFamily="18" charset="0"/>
                <a:cs typeface="Times New Roman" panose="02020603050405020304" pitchFamily="18" charset="0"/>
              </a:rPr>
              <a:t>§School of Computer Science, University of Technology Sydney, Australia</a:t>
            </a:r>
            <a:endParaRPr lang="zh-CN" altLang="en-US" sz="1800" dirty="0">
              <a:latin typeface="Times New Roman" panose="02020603050405020304" pitchFamily="18" charset="0"/>
              <a:cs typeface="Times New Roman" panose="02020603050405020304" pitchFamily="18" charset="0"/>
            </a:endParaRPr>
          </a:p>
          <a:p>
            <a:endParaRPr lang="zh-CN" altLang="en-US" sz="1800" dirty="0"/>
          </a:p>
        </p:txBody>
      </p:sp>
      <p:sp>
        <p:nvSpPr>
          <p:cNvPr id="18" name="矩形: 圆角 17">
            <a:extLst>
              <a:ext uri="{FF2B5EF4-FFF2-40B4-BE49-F238E27FC236}">
                <a16:creationId xmlns:a16="http://schemas.microsoft.com/office/drawing/2014/main" id="{2211C6DA-3966-40BD-9EF1-2FA182803E08}"/>
              </a:ext>
            </a:extLst>
          </p:cNvPr>
          <p:cNvSpPr/>
          <p:nvPr/>
        </p:nvSpPr>
        <p:spPr>
          <a:xfrm>
            <a:off x="160867" y="177800"/>
            <a:ext cx="3368717" cy="1176867"/>
          </a:xfrm>
          <a:prstGeom prst="roundRect">
            <a:avLst/>
          </a:prstGeom>
          <a:no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696F83E8-9003-4CDA-9969-94F9E6517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53" y="322880"/>
            <a:ext cx="891179" cy="891179"/>
          </a:xfrm>
          <a:prstGeom prst="rect">
            <a:avLst/>
          </a:prstGeom>
          <a:noFill/>
          <a:effectLst/>
        </p:spPr>
      </p:pic>
      <p:pic>
        <p:nvPicPr>
          <p:cNvPr id="10" name="图片 9">
            <a:extLst>
              <a:ext uri="{FF2B5EF4-FFF2-40B4-BE49-F238E27FC236}">
                <a16:creationId xmlns:a16="http://schemas.microsoft.com/office/drawing/2014/main" id="{7E110786-8565-4EF4-BD47-CCB42BFDB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34011" y="317848"/>
            <a:ext cx="891179" cy="891179"/>
          </a:xfrm>
          <a:prstGeom prst="rect">
            <a:avLst/>
          </a:prstGeom>
          <a:noFill/>
          <a:effectLst/>
        </p:spPr>
      </p:pic>
      <p:pic>
        <p:nvPicPr>
          <p:cNvPr id="11" name="图片 10">
            <a:extLst>
              <a:ext uri="{FF2B5EF4-FFF2-40B4-BE49-F238E27FC236}">
                <a16:creationId xmlns:a16="http://schemas.microsoft.com/office/drawing/2014/main" id="{69E8330D-3AA1-4754-BE21-C5607A087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8669" y="317848"/>
            <a:ext cx="891179" cy="891179"/>
          </a:xfrm>
          <a:prstGeom prst="rect">
            <a:avLst/>
          </a:prstGeom>
          <a:noFill/>
          <a:effectLst/>
        </p:spPr>
      </p:pic>
      <p:sp>
        <p:nvSpPr>
          <p:cNvPr id="8" name="文本框 7">
            <a:extLst>
              <a:ext uri="{FF2B5EF4-FFF2-40B4-BE49-F238E27FC236}">
                <a16:creationId xmlns:a16="http://schemas.microsoft.com/office/drawing/2014/main" id="{997526BF-8EB8-42BE-BF18-E56D3B3F1FC5}"/>
              </a:ext>
            </a:extLst>
          </p:cNvPr>
          <p:cNvSpPr txBox="1"/>
          <p:nvPr/>
        </p:nvSpPr>
        <p:spPr>
          <a:xfrm>
            <a:off x="2100545" y="3130064"/>
            <a:ext cx="7990905" cy="461665"/>
          </a:xfrm>
          <a:prstGeom prst="rect">
            <a:avLst/>
          </a:prstGeom>
          <a:noFill/>
        </p:spPr>
        <p:txBody>
          <a:bodyPr wrap="none" rtlCol="0">
            <a:spAutoFit/>
          </a:bodyPr>
          <a:lstStyle/>
          <a:p>
            <a:r>
              <a:rPr lang="en-US" altLang="zh-CN" sz="2400" b="1" dirty="0" err="1">
                <a:latin typeface="Times New Roman" panose="02020603050405020304" pitchFamily="18" charset="0"/>
                <a:cs typeface="Times New Roman" panose="02020603050405020304" pitchFamily="18" charset="0"/>
              </a:rPr>
              <a:t>Jianfei</a:t>
            </a:r>
            <a:r>
              <a:rPr lang="en-US" altLang="zh-CN" sz="2400" b="1" dirty="0">
                <a:latin typeface="Times New Roman" panose="02020603050405020304" pitchFamily="18" charset="0"/>
                <a:cs typeface="Times New Roman" panose="02020603050405020304" pitchFamily="18" charset="0"/>
              </a:rPr>
              <a:t> Zhu∗</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Guanping</a:t>
            </a:r>
            <a:r>
              <a:rPr lang="en-US" altLang="zh-CN" sz="2400" dirty="0">
                <a:latin typeface="Times New Roman" panose="02020603050405020304" pitchFamily="18" charset="0"/>
                <a:cs typeface="Times New Roman" panose="02020603050405020304" pitchFamily="18" charset="0"/>
              </a:rPr>
              <a:t> Xiao∗†⋆, Zheng </a:t>
            </a:r>
            <a:r>
              <a:rPr lang="en-US" altLang="zh-CN" sz="2400" dirty="0" err="1">
                <a:latin typeface="Times New Roman" panose="02020603050405020304" pitchFamily="18" charset="0"/>
                <a:cs typeface="Times New Roman" panose="02020603050405020304" pitchFamily="18" charset="0"/>
              </a:rPr>
              <a:t>Zheng</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Yulei</a:t>
            </a:r>
            <a:r>
              <a:rPr lang="en-US" altLang="zh-CN" sz="2400" dirty="0">
                <a:latin typeface="Times New Roman" panose="02020603050405020304" pitchFamily="18" charset="0"/>
                <a:cs typeface="Times New Roman" panose="02020603050405020304" pitchFamily="18" charset="0"/>
              </a:rPr>
              <a:t> Sui§</a:t>
            </a:r>
            <a:endParaRPr lang="zh-CN" altLang="en-US" sz="2400" dirty="0"/>
          </a:p>
        </p:txBody>
      </p:sp>
      <p:cxnSp>
        <p:nvCxnSpPr>
          <p:cNvPr id="27" name="直接连接符 26">
            <a:extLst>
              <a:ext uri="{FF2B5EF4-FFF2-40B4-BE49-F238E27FC236}">
                <a16:creationId xmlns:a16="http://schemas.microsoft.com/office/drawing/2014/main" id="{5BBAED8C-EE14-49E2-A813-34269C7310D4}"/>
              </a:ext>
            </a:extLst>
          </p:cNvPr>
          <p:cNvCxnSpPr>
            <a:cxnSpLocks/>
          </p:cNvCxnSpPr>
          <p:nvPr/>
        </p:nvCxnSpPr>
        <p:spPr>
          <a:xfrm>
            <a:off x="0" y="3737369"/>
            <a:ext cx="12192000" cy="0"/>
          </a:xfrm>
          <a:prstGeom prst="line">
            <a:avLst/>
          </a:prstGeom>
          <a:ln w="57150" cap="flat">
            <a:gradFill>
              <a:gsLst>
                <a:gs pos="29000">
                  <a:schemeClr val="accent1">
                    <a:lumMod val="75000"/>
                  </a:schemeClr>
                </a:gs>
                <a:gs pos="73000">
                  <a:schemeClr val="bg1">
                    <a:lumMod val="9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52C99BA-7C06-4B02-BA8B-DE0C8B16CC90}"/>
              </a:ext>
            </a:extLst>
          </p:cNvPr>
          <p:cNvSpPr txBox="1"/>
          <p:nvPr/>
        </p:nvSpPr>
        <p:spPr>
          <a:xfrm>
            <a:off x="5469351" y="6321591"/>
            <a:ext cx="1253292" cy="369332"/>
          </a:xfrm>
          <a:prstGeom prst="rect">
            <a:avLst/>
          </a:prstGeom>
          <a:noFill/>
        </p:spPr>
        <p:txBody>
          <a:bodyPr wrap="none" rtlCol="0">
            <a:spAutoFit/>
          </a:bodyPr>
          <a:lstStyle/>
          <a:p>
            <a:r>
              <a:rPr lang="en-US" altLang="zh-CN" dirty="0"/>
              <a:t>2022-11-01</a:t>
            </a:r>
            <a:endParaRPr lang="zh-CN" altLang="en-US" dirty="0"/>
          </a:p>
        </p:txBody>
      </p:sp>
      <p:sp>
        <p:nvSpPr>
          <p:cNvPr id="14" name="文本框 13">
            <a:extLst>
              <a:ext uri="{FF2B5EF4-FFF2-40B4-BE49-F238E27FC236}">
                <a16:creationId xmlns:a16="http://schemas.microsoft.com/office/drawing/2014/main" id="{F99CAA47-0DA3-448A-8751-C05B3C41B412}"/>
              </a:ext>
            </a:extLst>
          </p:cNvPr>
          <p:cNvSpPr txBox="1"/>
          <p:nvPr/>
        </p:nvSpPr>
        <p:spPr>
          <a:xfrm>
            <a:off x="4118500" y="5938695"/>
            <a:ext cx="3954993" cy="369332"/>
          </a:xfrm>
          <a:prstGeom prst="rect">
            <a:avLst/>
          </a:prstGeom>
          <a:noFill/>
        </p:spPr>
        <p:txBody>
          <a:bodyPr wrap="none" rtlCol="0">
            <a:spAutoFit/>
          </a:bodyPr>
          <a:lstStyle/>
          <a:p>
            <a:r>
              <a:rPr lang="en-US" altLang="zh-CN" dirty="0"/>
              <a:t>Charlotte, North Carolina, USA (Online)</a:t>
            </a:r>
            <a:endParaRPr lang="zh-CN" altLang="en-US" dirty="0"/>
          </a:p>
        </p:txBody>
      </p:sp>
      <p:grpSp>
        <p:nvGrpSpPr>
          <p:cNvPr id="17" name="组合 16">
            <a:extLst>
              <a:ext uri="{FF2B5EF4-FFF2-40B4-BE49-F238E27FC236}">
                <a16:creationId xmlns:a16="http://schemas.microsoft.com/office/drawing/2014/main" id="{045FD471-69CC-491B-B6E1-DD1562E911DC}"/>
              </a:ext>
            </a:extLst>
          </p:cNvPr>
          <p:cNvGrpSpPr/>
          <p:nvPr/>
        </p:nvGrpSpPr>
        <p:grpSpPr>
          <a:xfrm>
            <a:off x="7721533" y="172501"/>
            <a:ext cx="4309600" cy="1176867"/>
            <a:chOff x="7721533" y="172501"/>
            <a:chExt cx="4309600" cy="1176867"/>
          </a:xfrm>
        </p:grpSpPr>
        <p:sp>
          <p:nvSpPr>
            <p:cNvPr id="13" name="矩形: 圆角 12">
              <a:extLst>
                <a:ext uri="{FF2B5EF4-FFF2-40B4-BE49-F238E27FC236}">
                  <a16:creationId xmlns:a16="http://schemas.microsoft.com/office/drawing/2014/main" id="{92E0A6A7-B0DE-45C1-B1F8-1F725B376A3C}"/>
                </a:ext>
              </a:extLst>
            </p:cNvPr>
            <p:cNvSpPr/>
            <p:nvPr/>
          </p:nvSpPr>
          <p:spPr>
            <a:xfrm>
              <a:off x="7721534" y="172501"/>
              <a:ext cx="4309599" cy="1176867"/>
            </a:xfrm>
            <a:prstGeom prst="roundRect">
              <a:avLst/>
            </a:prstGeom>
            <a:blipFill>
              <a:blip r:embed="rId5"/>
              <a:stretch>
                <a:fillRect/>
              </a:stretch>
            </a:blip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E45E754-4A3A-4A1B-A7E6-9EB8889AA135}"/>
                </a:ext>
              </a:extLst>
            </p:cNvPr>
            <p:cNvSpPr txBox="1"/>
            <p:nvPr/>
          </p:nvSpPr>
          <p:spPr>
            <a:xfrm>
              <a:off x="7721533" y="299269"/>
              <a:ext cx="4309599" cy="923330"/>
            </a:xfrm>
            <a:prstGeom prst="rect">
              <a:avLst/>
            </a:prstGeom>
            <a:noFill/>
          </p:spPr>
          <p:txBody>
            <a:bodyPr wrap="square" rtlCol="0">
              <a:spAutoFit/>
            </a:bodyPr>
            <a:lstStyle/>
            <a:p>
              <a:pPr algn="ctr"/>
              <a:r>
                <a:rPr lang="en-US" altLang="zh-CN" b="1" dirty="0">
                  <a:solidFill>
                    <a:schemeClr val="bg1"/>
                  </a:solidFill>
                  <a:latin typeface="Calibri" panose="020F0502020204030204" pitchFamily="34" charset="0"/>
                  <a:cs typeface="Calibri" panose="020F0502020204030204" pitchFamily="34" charset="0"/>
                </a:rPr>
                <a:t>The 33rd IEEE International Symposium on Software Reliability Engineering</a:t>
              </a:r>
            </a:p>
            <a:p>
              <a:pPr algn="ctr"/>
              <a:r>
                <a:rPr lang="en-US" altLang="zh-CN" b="1" dirty="0">
                  <a:solidFill>
                    <a:schemeClr val="bg1"/>
                  </a:solidFill>
                  <a:latin typeface="Calibri" panose="020F0502020204030204" pitchFamily="34" charset="0"/>
                  <a:cs typeface="Calibri" panose="020F0502020204030204" pitchFamily="34" charset="0"/>
                </a:rPr>
                <a:t> (ISSRE 2022)</a:t>
              </a:r>
              <a:endParaRPr lang="zh-CN" altLang="en-US" b="1"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14378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5EB8A-168B-4AB3-9885-97189BF5004F}"/>
              </a:ext>
            </a:extLst>
          </p:cNvPr>
          <p:cNvSpPr>
            <a:spLocks noGrp="1"/>
          </p:cNvSpPr>
          <p:nvPr>
            <p:ph type="title"/>
          </p:nvPr>
        </p:nvSpPr>
        <p:spPr/>
        <p:txBody>
          <a:bodyPr/>
          <a:lstStyle/>
          <a:p>
            <a:r>
              <a:rPr lang="en-US" altLang="zh-CN" dirty="0"/>
              <a:t>7. Results-RQ1</a:t>
            </a:r>
            <a:endParaRPr lang="zh-CN" altLang="en-US" dirty="0"/>
          </a:p>
        </p:txBody>
      </p:sp>
      <p:sp>
        <p:nvSpPr>
          <p:cNvPr id="7" name="文本框 6">
            <a:extLst>
              <a:ext uri="{FF2B5EF4-FFF2-40B4-BE49-F238E27FC236}">
                <a16:creationId xmlns:a16="http://schemas.microsoft.com/office/drawing/2014/main" id="{D140D5C7-A811-4D39-900D-07D96E0467BB}"/>
              </a:ext>
            </a:extLst>
          </p:cNvPr>
          <p:cNvSpPr txBox="1"/>
          <p:nvPr/>
        </p:nvSpPr>
        <p:spPr>
          <a:xfrm>
            <a:off x="227462" y="1217258"/>
            <a:ext cx="54048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RQ1: Can TraceFUN improve TLR performance?</a:t>
            </a:r>
          </a:p>
        </p:txBody>
      </p:sp>
      <p:graphicFrame>
        <p:nvGraphicFramePr>
          <p:cNvPr id="8" name="表格 8">
            <a:extLst>
              <a:ext uri="{FF2B5EF4-FFF2-40B4-BE49-F238E27FC236}">
                <a16:creationId xmlns:a16="http://schemas.microsoft.com/office/drawing/2014/main" id="{5357926E-1C1B-4478-ABF3-692D62708C19}"/>
              </a:ext>
            </a:extLst>
          </p:cNvPr>
          <p:cNvGraphicFramePr>
            <a:graphicFrameLocks noGrp="1"/>
          </p:cNvGraphicFramePr>
          <p:nvPr>
            <p:extLst>
              <p:ext uri="{D42A27DB-BD31-4B8C-83A1-F6EECF244321}">
                <p14:modId xmlns:p14="http://schemas.microsoft.com/office/powerpoint/2010/main" val="1009130481"/>
              </p:ext>
            </p:extLst>
          </p:nvPr>
        </p:nvGraphicFramePr>
        <p:xfrm>
          <a:off x="356888" y="2311774"/>
          <a:ext cx="8128000" cy="1483360"/>
        </p:xfrm>
        <a:graphic>
          <a:graphicData uri="http://schemas.openxmlformats.org/drawingml/2006/table">
            <a:tbl>
              <a:tblPr firstRow="1" bandRow="1">
                <a:tableStyleId>{5A111915-BE36-4E01-A7E5-04B1672EAD32}</a:tableStyleId>
              </a:tblPr>
              <a:tblGrid>
                <a:gridCol w="1625600">
                  <a:extLst>
                    <a:ext uri="{9D8B030D-6E8A-4147-A177-3AD203B41FA5}">
                      <a16:colId xmlns:a16="http://schemas.microsoft.com/office/drawing/2014/main" val="2402984132"/>
                    </a:ext>
                  </a:extLst>
                </a:gridCol>
                <a:gridCol w="1625600">
                  <a:extLst>
                    <a:ext uri="{9D8B030D-6E8A-4147-A177-3AD203B41FA5}">
                      <a16:colId xmlns:a16="http://schemas.microsoft.com/office/drawing/2014/main" val="2156978216"/>
                    </a:ext>
                  </a:extLst>
                </a:gridCol>
                <a:gridCol w="1625600">
                  <a:extLst>
                    <a:ext uri="{9D8B030D-6E8A-4147-A177-3AD203B41FA5}">
                      <a16:colId xmlns:a16="http://schemas.microsoft.com/office/drawing/2014/main" val="3118692467"/>
                    </a:ext>
                  </a:extLst>
                </a:gridCol>
                <a:gridCol w="1625600">
                  <a:extLst>
                    <a:ext uri="{9D8B030D-6E8A-4147-A177-3AD203B41FA5}">
                      <a16:colId xmlns:a16="http://schemas.microsoft.com/office/drawing/2014/main" val="1951931204"/>
                    </a:ext>
                  </a:extLst>
                </a:gridCol>
                <a:gridCol w="1625600">
                  <a:extLst>
                    <a:ext uri="{9D8B030D-6E8A-4147-A177-3AD203B41FA5}">
                      <a16:colId xmlns:a16="http://schemas.microsoft.com/office/drawing/2014/main" val="3575551230"/>
                    </a:ext>
                  </a:extLst>
                </a:gridCol>
              </a:tblGrid>
              <a:tr h="370840">
                <a:tc>
                  <a:txBody>
                    <a:bodyPr/>
                    <a:lstStyle/>
                    <a:p>
                      <a:r>
                        <a:rPr lang="en-US" altLang="zh-CN" dirty="0"/>
                        <a:t>Project</a:t>
                      </a:r>
                      <a:endParaRPr lang="zh-CN" altLang="en-US" dirty="0"/>
                    </a:p>
                  </a:txBody>
                  <a:tcPr>
                    <a:solidFill>
                      <a:schemeClr val="accent1">
                        <a:lumMod val="60000"/>
                        <a:lumOff val="40000"/>
                      </a:schemeClr>
                    </a:solidFill>
                  </a:tcPr>
                </a:tc>
                <a:tc>
                  <a:txBody>
                    <a:bodyPr/>
                    <a:lstStyle/>
                    <a:p>
                      <a:r>
                        <a:rPr lang="en-US" altLang="zh-CN" dirty="0"/>
                        <a:t>Original</a:t>
                      </a:r>
                      <a:endParaRPr lang="zh-CN" altLang="en-US" dirty="0"/>
                    </a:p>
                  </a:txBody>
                  <a:tcPr>
                    <a:solidFill>
                      <a:schemeClr val="accent1">
                        <a:lumMod val="60000"/>
                        <a:lumOff val="40000"/>
                      </a:schemeClr>
                    </a:solidFill>
                  </a:tcPr>
                </a:tc>
                <a:tc>
                  <a:txBody>
                    <a:bodyPr/>
                    <a:lstStyle/>
                    <a:p>
                      <a:r>
                        <a:rPr lang="en-US" altLang="zh-CN" dirty="0"/>
                        <a:t>VSM</a:t>
                      </a:r>
                      <a:endParaRPr lang="zh-CN" altLang="en-US" dirty="0"/>
                    </a:p>
                  </a:txBody>
                  <a:tcPr>
                    <a:solidFill>
                      <a:schemeClr val="accent1">
                        <a:lumMod val="60000"/>
                        <a:lumOff val="40000"/>
                      </a:schemeClr>
                    </a:solidFill>
                  </a:tcPr>
                </a:tc>
                <a:tc>
                  <a:txBody>
                    <a:bodyPr/>
                    <a:lstStyle/>
                    <a:p>
                      <a:r>
                        <a:rPr lang="en-US" altLang="zh-CN" dirty="0"/>
                        <a:t>CL</a:t>
                      </a:r>
                      <a:endParaRPr lang="zh-CN" altLang="en-US" dirty="0"/>
                    </a:p>
                  </a:txBody>
                  <a:tcPr>
                    <a:solidFill>
                      <a:schemeClr val="accent1">
                        <a:lumMod val="60000"/>
                        <a:lumOff val="40000"/>
                      </a:schemeClr>
                    </a:solidFill>
                  </a:tcPr>
                </a:tc>
                <a:tc>
                  <a:txBody>
                    <a:bodyPr/>
                    <a:lstStyle/>
                    <a:p>
                      <a:r>
                        <a:rPr lang="en-US" altLang="zh-CN" dirty="0"/>
                        <a:t>Random</a:t>
                      </a:r>
                      <a:endParaRPr lang="zh-CN" altLang="en-US" dirty="0"/>
                    </a:p>
                  </a:txBody>
                  <a:tcPr>
                    <a:solidFill>
                      <a:schemeClr val="accent1">
                        <a:lumMod val="60000"/>
                        <a:lumOff val="40000"/>
                      </a:schemeClr>
                    </a:solidFill>
                  </a:tcPr>
                </a:tc>
                <a:extLst>
                  <a:ext uri="{0D108BD9-81ED-4DB2-BD59-A6C34878D82A}">
                    <a16:rowId xmlns:a16="http://schemas.microsoft.com/office/drawing/2014/main" val="4187331511"/>
                  </a:ext>
                </a:extLst>
              </a:tr>
              <a:tr h="370840">
                <a:tc>
                  <a:txBody>
                    <a:bodyPr/>
                    <a:lstStyle/>
                    <a:p>
                      <a:r>
                        <a:rPr lang="en-US" altLang="zh-CN" dirty="0" err="1"/>
                        <a:t>Falsk</a:t>
                      </a:r>
                      <a:endParaRPr lang="zh-CN" altLang="en-US" dirty="0"/>
                    </a:p>
                  </a:txBody>
                  <a:tcPr>
                    <a:solidFill>
                      <a:schemeClr val="bg1"/>
                    </a:solidFill>
                  </a:tcPr>
                </a:tc>
                <a:tc>
                  <a:txBody>
                    <a:bodyPr/>
                    <a:lstStyle/>
                    <a:p>
                      <a:r>
                        <a:rPr lang="en-US" altLang="zh-CN" dirty="0"/>
                        <a:t>0.644</a:t>
                      </a:r>
                      <a:endParaRPr lang="zh-CN" altLang="en-US" dirty="0"/>
                    </a:p>
                  </a:txBody>
                  <a:tcPr>
                    <a:solidFill>
                      <a:schemeClr val="bg1"/>
                    </a:solidFill>
                  </a:tcPr>
                </a:tc>
                <a:tc>
                  <a:txBody>
                    <a:bodyPr/>
                    <a:lstStyle/>
                    <a:p>
                      <a:r>
                        <a:rPr lang="en-US" altLang="zh-CN" dirty="0"/>
                        <a:t>0.718 (12%)</a:t>
                      </a:r>
                      <a:endParaRPr lang="zh-CN" altLang="en-US" dirty="0"/>
                    </a:p>
                  </a:txBody>
                  <a:tcPr>
                    <a:solidFill>
                      <a:schemeClr val="bg1"/>
                    </a:solidFill>
                  </a:tcPr>
                </a:tc>
                <a:tc>
                  <a:txBody>
                    <a:bodyPr/>
                    <a:lstStyle/>
                    <a:p>
                      <a:r>
                        <a:rPr lang="en-US" altLang="zh-CN" dirty="0"/>
                        <a:t>0.713 (11%)</a:t>
                      </a:r>
                      <a:endParaRPr lang="zh-CN" altLang="en-US" dirty="0"/>
                    </a:p>
                  </a:txBody>
                  <a:tcPr>
                    <a:solidFill>
                      <a:schemeClr val="bg1"/>
                    </a:solidFill>
                  </a:tcPr>
                </a:tc>
                <a:tc>
                  <a:txBody>
                    <a:bodyPr/>
                    <a:lstStyle/>
                    <a:p>
                      <a:r>
                        <a:rPr lang="en-US" altLang="zh-CN" dirty="0"/>
                        <a:t>0.576 (-11%)</a:t>
                      </a:r>
                      <a:endParaRPr lang="zh-CN" altLang="en-US" dirty="0"/>
                    </a:p>
                  </a:txBody>
                  <a:tcPr>
                    <a:solidFill>
                      <a:schemeClr val="bg1"/>
                    </a:solidFill>
                  </a:tcPr>
                </a:tc>
                <a:extLst>
                  <a:ext uri="{0D108BD9-81ED-4DB2-BD59-A6C34878D82A}">
                    <a16:rowId xmlns:a16="http://schemas.microsoft.com/office/drawing/2014/main" val="4171211039"/>
                  </a:ext>
                </a:extLst>
              </a:tr>
              <a:tr h="370840">
                <a:tc>
                  <a:txBody>
                    <a:bodyPr/>
                    <a:lstStyle/>
                    <a:p>
                      <a:r>
                        <a:rPr lang="en-US" altLang="zh-CN" dirty="0" err="1"/>
                        <a:t>Pgcli</a:t>
                      </a:r>
                      <a:endParaRPr lang="zh-CN" altLang="en-US" dirty="0"/>
                    </a:p>
                  </a:txBody>
                  <a:tcPr>
                    <a:solidFill>
                      <a:schemeClr val="bg1"/>
                    </a:solidFill>
                  </a:tcPr>
                </a:tc>
                <a:tc>
                  <a:txBody>
                    <a:bodyPr/>
                    <a:lstStyle/>
                    <a:p>
                      <a:r>
                        <a:rPr lang="en-US" altLang="zh-CN" dirty="0"/>
                        <a:t>0.737</a:t>
                      </a:r>
                      <a:endParaRPr lang="zh-CN" altLang="en-US" dirty="0"/>
                    </a:p>
                  </a:txBody>
                  <a:tcPr>
                    <a:solidFill>
                      <a:schemeClr val="bg1"/>
                    </a:solidFill>
                  </a:tcPr>
                </a:tc>
                <a:tc>
                  <a:txBody>
                    <a:bodyPr/>
                    <a:lstStyle/>
                    <a:p>
                      <a:r>
                        <a:rPr lang="en-US" altLang="zh-CN" dirty="0"/>
                        <a:t>0.765 (4%)</a:t>
                      </a:r>
                      <a:endParaRPr lang="zh-CN" altLang="en-US" dirty="0"/>
                    </a:p>
                  </a:txBody>
                  <a:tcPr>
                    <a:solidFill>
                      <a:schemeClr val="bg1"/>
                    </a:solidFill>
                  </a:tcPr>
                </a:tc>
                <a:tc>
                  <a:txBody>
                    <a:bodyPr/>
                    <a:lstStyle/>
                    <a:p>
                      <a:r>
                        <a:rPr lang="en-US" altLang="zh-CN" dirty="0"/>
                        <a:t>0.769 (4%)</a:t>
                      </a:r>
                      <a:endParaRPr lang="zh-CN" altLang="en-US" dirty="0"/>
                    </a:p>
                  </a:txBody>
                  <a:tcPr>
                    <a:solidFill>
                      <a:schemeClr val="bg1"/>
                    </a:solidFill>
                  </a:tcPr>
                </a:tc>
                <a:tc>
                  <a:txBody>
                    <a:bodyPr/>
                    <a:lstStyle/>
                    <a:p>
                      <a:r>
                        <a:rPr lang="en-US" altLang="zh-CN" dirty="0"/>
                        <a:t>0.638 (-13%)</a:t>
                      </a:r>
                      <a:endParaRPr lang="zh-CN" altLang="en-US" dirty="0"/>
                    </a:p>
                  </a:txBody>
                  <a:tcPr>
                    <a:solidFill>
                      <a:schemeClr val="bg1"/>
                    </a:solidFill>
                  </a:tcPr>
                </a:tc>
                <a:extLst>
                  <a:ext uri="{0D108BD9-81ED-4DB2-BD59-A6C34878D82A}">
                    <a16:rowId xmlns:a16="http://schemas.microsoft.com/office/drawing/2014/main" val="3582397381"/>
                  </a:ext>
                </a:extLst>
              </a:tr>
              <a:tr h="370840">
                <a:tc>
                  <a:txBody>
                    <a:bodyPr/>
                    <a:lstStyle/>
                    <a:p>
                      <a:r>
                        <a:rPr lang="en-US" altLang="zh-CN" dirty="0" err="1"/>
                        <a:t>Keras</a:t>
                      </a:r>
                      <a:endParaRPr lang="zh-CN" altLang="en-US" dirty="0"/>
                    </a:p>
                  </a:txBody>
                  <a:tcPr>
                    <a:solidFill>
                      <a:schemeClr val="bg1"/>
                    </a:solidFill>
                  </a:tcPr>
                </a:tc>
                <a:tc>
                  <a:txBody>
                    <a:bodyPr/>
                    <a:lstStyle/>
                    <a:p>
                      <a:r>
                        <a:rPr lang="en-US" altLang="zh-CN" dirty="0"/>
                        <a:t>0.945</a:t>
                      </a:r>
                      <a:endParaRPr lang="zh-CN" altLang="en-US" dirty="0"/>
                    </a:p>
                  </a:txBody>
                  <a:tcPr>
                    <a:solidFill>
                      <a:schemeClr val="bg1"/>
                    </a:solidFill>
                  </a:tcPr>
                </a:tc>
                <a:tc>
                  <a:txBody>
                    <a:bodyPr/>
                    <a:lstStyle/>
                    <a:p>
                      <a:r>
                        <a:rPr lang="en-US" altLang="zh-CN" dirty="0"/>
                        <a:t>0.910 (-4%)</a:t>
                      </a:r>
                      <a:endParaRPr lang="zh-CN" altLang="en-US" dirty="0"/>
                    </a:p>
                  </a:txBody>
                  <a:tcPr>
                    <a:solidFill>
                      <a:schemeClr val="bg1"/>
                    </a:solidFill>
                  </a:tcPr>
                </a:tc>
                <a:tc>
                  <a:txBody>
                    <a:bodyPr/>
                    <a:lstStyle/>
                    <a:p>
                      <a:r>
                        <a:rPr lang="en-US" altLang="zh-CN" dirty="0"/>
                        <a:t>0.920 (-3%)</a:t>
                      </a:r>
                      <a:endParaRPr lang="zh-CN" altLang="en-US" dirty="0"/>
                    </a:p>
                  </a:txBody>
                  <a:tcPr>
                    <a:solidFill>
                      <a:schemeClr val="bg1"/>
                    </a:solidFill>
                  </a:tcPr>
                </a:tc>
                <a:tc>
                  <a:txBody>
                    <a:bodyPr/>
                    <a:lstStyle/>
                    <a:p>
                      <a:r>
                        <a:rPr lang="en-US" altLang="zh-CN" dirty="0"/>
                        <a:t>0.882 (-7%)</a:t>
                      </a:r>
                      <a:endParaRPr lang="zh-CN" altLang="en-US" dirty="0"/>
                    </a:p>
                  </a:txBody>
                  <a:tcPr>
                    <a:solidFill>
                      <a:schemeClr val="bg1"/>
                    </a:solidFill>
                  </a:tcPr>
                </a:tc>
                <a:extLst>
                  <a:ext uri="{0D108BD9-81ED-4DB2-BD59-A6C34878D82A}">
                    <a16:rowId xmlns:a16="http://schemas.microsoft.com/office/drawing/2014/main" val="866184802"/>
                  </a:ext>
                </a:extLst>
              </a:tr>
            </a:tbl>
          </a:graphicData>
        </a:graphic>
      </p:graphicFrame>
      <p:sp>
        <p:nvSpPr>
          <p:cNvPr id="10" name="文本框 9">
            <a:extLst>
              <a:ext uri="{FF2B5EF4-FFF2-40B4-BE49-F238E27FC236}">
                <a16:creationId xmlns:a16="http://schemas.microsoft.com/office/drawing/2014/main" id="{58C50883-C79E-4DFC-89C5-2C44FB86FEC9}"/>
              </a:ext>
            </a:extLst>
          </p:cNvPr>
          <p:cNvSpPr txBox="1"/>
          <p:nvPr/>
        </p:nvSpPr>
        <p:spPr>
          <a:xfrm>
            <a:off x="1447098" y="1891132"/>
            <a:ext cx="5944897" cy="369332"/>
          </a:xfrm>
          <a:prstGeom prst="rect">
            <a:avLst/>
          </a:prstGeom>
          <a:noFill/>
        </p:spPr>
        <p:txBody>
          <a:bodyPr wrap="none" rtlCol="0">
            <a:spAutoFit/>
          </a:bodyPr>
          <a:lstStyle/>
          <a:p>
            <a:r>
              <a:rPr lang="en-US" altLang="zh-CN" i="1" dirty="0"/>
              <a:t>F1-Score of T-BERT with 50% new data trained by TraceFUN</a:t>
            </a:r>
            <a:endParaRPr lang="zh-CN" altLang="en-US" i="1" dirty="0"/>
          </a:p>
        </p:txBody>
      </p:sp>
      <p:graphicFrame>
        <p:nvGraphicFramePr>
          <p:cNvPr id="11" name="表格 8">
            <a:extLst>
              <a:ext uri="{FF2B5EF4-FFF2-40B4-BE49-F238E27FC236}">
                <a16:creationId xmlns:a16="http://schemas.microsoft.com/office/drawing/2014/main" id="{C527EBC5-4992-4A4B-86AE-920C56F25409}"/>
              </a:ext>
            </a:extLst>
          </p:cNvPr>
          <p:cNvGraphicFramePr>
            <a:graphicFrameLocks noGrp="1"/>
          </p:cNvGraphicFramePr>
          <p:nvPr>
            <p:extLst>
              <p:ext uri="{D42A27DB-BD31-4B8C-83A1-F6EECF244321}">
                <p14:modId xmlns:p14="http://schemas.microsoft.com/office/powerpoint/2010/main" val="3557322825"/>
              </p:ext>
            </p:extLst>
          </p:nvPr>
        </p:nvGraphicFramePr>
        <p:xfrm>
          <a:off x="356888" y="4451249"/>
          <a:ext cx="8128000" cy="1483360"/>
        </p:xfrm>
        <a:graphic>
          <a:graphicData uri="http://schemas.openxmlformats.org/drawingml/2006/table">
            <a:tbl>
              <a:tblPr firstRow="1" bandRow="1">
                <a:tableStyleId>{5A111915-BE36-4E01-A7E5-04B1672EAD32}</a:tableStyleId>
              </a:tblPr>
              <a:tblGrid>
                <a:gridCol w="1625600">
                  <a:extLst>
                    <a:ext uri="{9D8B030D-6E8A-4147-A177-3AD203B41FA5}">
                      <a16:colId xmlns:a16="http://schemas.microsoft.com/office/drawing/2014/main" val="2402984132"/>
                    </a:ext>
                  </a:extLst>
                </a:gridCol>
                <a:gridCol w="1625600">
                  <a:extLst>
                    <a:ext uri="{9D8B030D-6E8A-4147-A177-3AD203B41FA5}">
                      <a16:colId xmlns:a16="http://schemas.microsoft.com/office/drawing/2014/main" val="2156978216"/>
                    </a:ext>
                  </a:extLst>
                </a:gridCol>
                <a:gridCol w="1625600">
                  <a:extLst>
                    <a:ext uri="{9D8B030D-6E8A-4147-A177-3AD203B41FA5}">
                      <a16:colId xmlns:a16="http://schemas.microsoft.com/office/drawing/2014/main" val="3118692467"/>
                    </a:ext>
                  </a:extLst>
                </a:gridCol>
                <a:gridCol w="1625600">
                  <a:extLst>
                    <a:ext uri="{9D8B030D-6E8A-4147-A177-3AD203B41FA5}">
                      <a16:colId xmlns:a16="http://schemas.microsoft.com/office/drawing/2014/main" val="1951931204"/>
                    </a:ext>
                  </a:extLst>
                </a:gridCol>
                <a:gridCol w="1625600">
                  <a:extLst>
                    <a:ext uri="{9D8B030D-6E8A-4147-A177-3AD203B41FA5}">
                      <a16:colId xmlns:a16="http://schemas.microsoft.com/office/drawing/2014/main" val="3575551230"/>
                    </a:ext>
                  </a:extLst>
                </a:gridCol>
              </a:tblGrid>
              <a:tr h="370840">
                <a:tc>
                  <a:txBody>
                    <a:bodyPr/>
                    <a:lstStyle/>
                    <a:p>
                      <a:r>
                        <a:rPr lang="en-US" altLang="zh-CN" dirty="0"/>
                        <a:t>Project</a:t>
                      </a:r>
                      <a:endParaRPr lang="zh-CN" altLang="en-US" dirty="0"/>
                    </a:p>
                  </a:txBody>
                  <a:tcPr>
                    <a:solidFill>
                      <a:schemeClr val="accent1">
                        <a:lumMod val="60000"/>
                        <a:lumOff val="40000"/>
                      </a:schemeClr>
                    </a:solidFill>
                  </a:tcPr>
                </a:tc>
                <a:tc>
                  <a:txBody>
                    <a:bodyPr/>
                    <a:lstStyle/>
                    <a:p>
                      <a:r>
                        <a:rPr lang="en-US" altLang="zh-CN" dirty="0"/>
                        <a:t>Original</a:t>
                      </a:r>
                      <a:endParaRPr lang="zh-CN" altLang="en-US" dirty="0"/>
                    </a:p>
                  </a:txBody>
                  <a:tcPr>
                    <a:solidFill>
                      <a:schemeClr val="accent1">
                        <a:lumMod val="60000"/>
                        <a:lumOff val="40000"/>
                      </a:schemeClr>
                    </a:solidFill>
                  </a:tcPr>
                </a:tc>
                <a:tc>
                  <a:txBody>
                    <a:bodyPr/>
                    <a:lstStyle/>
                    <a:p>
                      <a:r>
                        <a:rPr lang="en-US" altLang="zh-CN" dirty="0"/>
                        <a:t>VSM</a:t>
                      </a:r>
                      <a:endParaRPr lang="zh-CN" altLang="en-US" dirty="0"/>
                    </a:p>
                  </a:txBody>
                  <a:tcPr>
                    <a:solidFill>
                      <a:schemeClr val="accent1">
                        <a:lumMod val="60000"/>
                        <a:lumOff val="40000"/>
                      </a:schemeClr>
                    </a:solidFill>
                  </a:tcPr>
                </a:tc>
                <a:tc>
                  <a:txBody>
                    <a:bodyPr/>
                    <a:lstStyle/>
                    <a:p>
                      <a:r>
                        <a:rPr lang="en-US" altLang="zh-CN" dirty="0"/>
                        <a:t>CL</a:t>
                      </a:r>
                      <a:endParaRPr lang="zh-CN" altLang="en-US" dirty="0"/>
                    </a:p>
                  </a:txBody>
                  <a:tcPr>
                    <a:solidFill>
                      <a:schemeClr val="accent1">
                        <a:lumMod val="60000"/>
                        <a:lumOff val="40000"/>
                      </a:schemeClr>
                    </a:solidFill>
                  </a:tcPr>
                </a:tc>
                <a:tc>
                  <a:txBody>
                    <a:bodyPr/>
                    <a:lstStyle/>
                    <a:p>
                      <a:r>
                        <a:rPr lang="en-US" altLang="zh-CN" dirty="0"/>
                        <a:t>Random</a:t>
                      </a:r>
                      <a:endParaRPr lang="zh-CN" altLang="en-US" dirty="0"/>
                    </a:p>
                  </a:txBody>
                  <a:tcPr>
                    <a:solidFill>
                      <a:schemeClr val="accent1">
                        <a:lumMod val="60000"/>
                        <a:lumOff val="40000"/>
                      </a:schemeClr>
                    </a:solidFill>
                  </a:tcPr>
                </a:tc>
                <a:extLst>
                  <a:ext uri="{0D108BD9-81ED-4DB2-BD59-A6C34878D82A}">
                    <a16:rowId xmlns:a16="http://schemas.microsoft.com/office/drawing/2014/main" val="4187331511"/>
                  </a:ext>
                </a:extLst>
              </a:tr>
              <a:tr h="370840">
                <a:tc>
                  <a:txBody>
                    <a:bodyPr/>
                    <a:lstStyle/>
                    <a:p>
                      <a:r>
                        <a:rPr lang="en-US" altLang="zh-CN" dirty="0" err="1"/>
                        <a:t>Falsk</a:t>
                      </a:r>
                      <a:endParaRPr lang="zh-CN" altLang="en-US" dirty="0"/>
                    </a:p>
                  </a:txBody>
                  <a:tcPr>
                    <a:solidFill>
                      <a:schemeClr val="bg1"/>
                    </a:solidFill>
                  </a:tcPr>
                </a:tc>
                <a:tc>
                  <a:txBody>
                    <a:bodyPr/>
                    <a:lstStyle/>
                    <a:p>
                      <a:r>
                        <a:rPr lang="en-US" altLang="zh-CN" dirty="0"/>
                        <a:t>0.033</a:t>
                      </a:r>
                      <a:endParaRPr lang="zh-CN" altLang="en-US" dirty="0"/>
                    </a:p>
                  </a:txBody>
                  <a:tcPr>
                    <a:solidFill>
                      <a:schemeClr val="bg1"/>
                    </a:solidFill>
                  </a:tcPr>
                </a:tc>
                <a:tc>
                  <a:txBody>
                    <a:bodyPr/>
                    <a:lstStyle/>
                    <a:p>
                      <a:r>
                        <a:rPr lang="en-US" altLang="zh-CN" dirty="0"/>
                        <a:t>0.149 (351%)</a:t>
                      </a:r>
                      <a:endParaRPr lang="zh-CN" altLang="en-US" dirty="0"/>
                    </a:p>
                  </a:txBody>
                  <a:tcPr>
                    <a:solidFill>
                      <a:schemeClr val="bg1"/>
                    </a:solidFill>
                  </a:tcPr>
                </a:tc>
                <a:tc>
                  <a:txBody>
                    <a:bodyPr/>
                    <a:lstStyle/>
                    <a:p>
                      <a:r>
                        <a:rPr lang="en-US" altLang="zh-CN" dirty="0"/>
                        <a:t>0.164 (396%)</a:t>
                      </a:r>
                      <a:endParaRPr lang="zh-CN" altLang="en-US" dirty="0"/>
                    </a:p>
                  </a:txBody>
                  <a:tcPr>
                    <a:solidFill>
                      <a:schemeClr val="bg1"/>
                    </a:solidFill>
                  </a:tcPr>
                </a:tc>
                <a:tc>
                  <a:txBody>
                    <a:bodyPr/>
                    <a:lstStyle/>
                    <a:p>
                      <a:r>
                        <a:rPr lang="en-US" altLang="zh-CN" dirty="0"/>
                        <a:t>0.022 (-35%)</a:t>
                      </a:r>
                      <a:endParaRPr lang="zh-CN" altLang="en-US" dirty="0"/>
                    </a:p>
                  </a:txBody>
                  <a:tcPr>
                    <a:solidFill>
                      <a:schemeClr val="bg1"/>
                    </a:solidFill>
                  </a:tcPr>
                </a:tc>
                <a:extLst>
                  <a:ext uri="{0D108BD9-81ED-4DB2-BD59-A6C34878D82A}">
                    <a16:rowId xmlns:a16="http://schemas.microsoft.com/office/drawing/2014/main" val="4171211039"/>
                  </a:ext>
                </a:extLst>
              </a:tr>
              <a:tr h="370840">
                <a:tc>
                  <a:txBody>
                    <a:bodyPr/>
                    <a:lstStyle/>
                    <a:p>
                      <a:r>
                        <a:rPr lang="en-US" altLang="zh-CN" dirty="0" err="1"/>
                        <a:t>Pgcli</a:t>
                      </a:r>
                      <a:endParaRPr lang="zh-CN" altLang="en-US" dirty="0"/>
                    </a:p>
                  </a:txBody>
                  <a:tcPr>
                    <a:solidFill>
                      <a:schemeClr val="bg1"/>
                    </a:solidFill>
                  </a:tcPr>
                </a:tc>
                <a:tc>
                  <a:txBody>
                    <a:bodyPr/>
                    <a:lstStyle/>
                    <a:p>
                      <a:r>
                        <a:rPr lang="en-US" altLang="zh-CN" dirty="0"/>
                        <a:t>0.036</a:t>
                      </a:r>
                      <a:endParaRPr lang="zh-CN" altLang="en-US" dirty="0"/>
                    </a:p>
                  </a:txBody>
                  <a:tcPr>
                    <a:solidFill>
                      <a:schemeClr val="bg1"/>
                    </a:solidFill>
                  </a:tcPr>
                </a:tc>
                <a:tc>
                  <a:txBody>
                    <a:bodyPr/>
                    <a:lstStyle/>
                    <a:p>
                      <a:r>
                        <a:rPr lang="en-US" altLang="zh-CN" dirty="0"/>
                        <a:t>0.148 (311%)</a:t>
                      </a:r>
                      <a:endParaRPr lang="zh-CN" altLang="en-US" dirty="0"/>
                    </a:p>
                  </a:txBody>
                  <a:tcPr>
                    <a:solidFill>
                      <a:schemeClr val="bg1"/>
                    </a:solidFill>
                  </a:tcPr>
                </a:tc>
                <a:tc>
                  <a:txBody>
                    <a:bodyPr/>
                    <a:lstStyle/>
                    <a:p>
                      <a:r>
                        <a:rPr lang="en-US" altLang="zh-CN" dirty="0"/>
                        <a:t>0.181 (403%)</a:t>
                      </a:r>
                      <a:endParaRPr lang="zh-CN" altLang="en-US" dirty="0"/>
                    </a:p>
                  </a:txBody>
                  <a:tcPr>
                    <a:solidFill>
                      <a:schemeClr val="bg1"/>
                    </a:solidFill>
                  </a:tcPr>
                </a:tc>
                <a:tc>
                  <a:txBody>
                    <a:bodyPr/>
                    <a:lstStyle/>
                    <a:p>
                      <a:r>
                        <a:rPr lang="en-US" altLang="zh-CN" dirty="0"/>
                        <a:t>0.039 (8%)</a:t>
                      </a:r>
                      <a:endParaRPr lang="zh-CN" altLang="en-US" dirty="0"/>
                    </a:p>
                  </a:txBody>
                  <a:tcPr>
                    <a:solidFill>
                      <a:schemeClr val="bg1"/>
                    </a:solidFill>
                  </a:tcPr>
                </a:tc>
                <a:extLst>
                  <a:ext uri="{0D108BD9-81ED-4DB2-BD59-A6C34878D82A}">
                    <a16:rowId xmlns:a16="http://schemas.microsoft.com/office/drawing/2014/main" val="3582397381"/>
                  </a:ext>
                </a:extLst>
              </a:tr>
              <a:tr h="370840">
                <a:tc>
                  <a:txBody>
                    <a:bodyPr/>
                    <a:lstStyle/>
                    <a:p>
                      <a:r>
                        <a:rPr lang="en-US" altLang="zh-CN" dirty="0" err="1"/>
                        <a:t>Keras</a:t>
                      </a:r>
                      <a:endParaRPr lang="zh-CN" altLang="en-US" dirty="0"/>
                    </a:p>
                  </a:txBody>
                  <a:tcPr>
                    <a:solidFill>
                      <a:schemeClr val="bg1"/>
                    </a:solidFill>
                  </a:tcPr>
                </a:tc>
                <a:tc>
                  <a:txBody>
                    <a:bodyPr/>
                    <a:lstStyle/>
                    <a:p>
                      <a:r>
                        <a:rPr lang="en-US" altLang="zh-CN" dirty="0"/>
                        <a:t>0.032</a:t>
                      </a:r>
                      <a:endParaRPr lang="zh-CN" altLang="en-US" dirty="0"/>
                    </a:p>
                  </a:txBody>
                  <a:tcPr>
                    <a:solidFill>
                      <a:schemeClr val="bg1"/>
                    </a:solidFill>
                  </a:tcPr>
                </a:tc>
                <a:tc>
                  <a:txBody>
                    <a:bodyPr/>
                    <a:lstStyle/>
                    <a:p>
                      <a:r>
                        <a:rPr lang="en-US" altLang="zh-CN" dirty="0"/>
                        <a:t>0.066 (106%)</a:t>
                      </a:r>
                      <a:endParaRPr lang="zh-CN" altLang="en-US" dirty="0"/>
                    </a:p>
                  </a:txBody>
                  <a:tcPr>
                    <a:solidFill>
                      <a:schemeClr val="bg1"/>
                    </a:solidFill>
                  </a:tcPr>
                </a:tc>
                <a:tc>
                  <a:txBody>
                    <a:bodyPr/>
                    <a:lstStyle/>
                    <a:p>
                      <a:r>
                        <a:rPr lang="en-US" altLang="zh-CN" dirty="0"/>
                        <a:t>0.042 (33%)</a:t>
                      </a:r>
                      <a:endParaRPr lang="zh-CN" altLang="en-US" dirty="0"/>
                    </a:p>
                  </a:txBody>
                  <a:tcPr>
                    <a:solidFill>
                      <a:schemeClr val="bg1"/>
                    </a:solidFill>
                  </a:tcPr>
                </a:tc>
                <a:tc>
                  <a:txBody>
                    <a:bodyPr/>
                    <a:lstStyle/>
                    <a:p>
                      <a:r>
                        <a:rPr lang="en-US" altLang="zh-CN" dirty="0"/>
                        <a:t>0.028 (-13%)</a:t>
                      </a:r>
                      <a:endParaRPr lang="zh-CN" altLang="en-US" dirty="0"/>
                    </a:p>
                  </a:txBody>
                  <a:tcPr>
                    <a:solidFill>
                      <a:schemeClr val="bg1"/>
                    </a:solidFill>
                  </a:tcPr>
                </a:tc>
                <a:extLst>
                  <a:ext uri="{0D108BD9-81ED-4DB2-BD59-A6C34878D82A}">
                    <a16:rowId xmlns:a16="http://schemas.microsoft.com/office/drawing/2014/main" val="866184802"/>
                  </a:ext>
                </a:extLst>
              </a:tr>
            </a:tbl>
          </a:graphicData>
        </a:graphic>
      </p:graphicFrame>
      <p:sp>
        <p:nvSpPr>
          <p:cNvPr id="12" name="文本框 11">
            <a:extLst>
              <a:ext uri="{FF2B5EF4-FFF2-40B4-BE49-F238E27FC236}">
                <a16:creationId xmlns:a16="http://schemas.microsoft.com/office/drawing/2014/main" id="{6D5E08C3-95A0-424D-815B-2C19679C575B}"/>
              </a:ext>
            </a:extLst>
          </p:cNvPr>
          <p:cNvSpPr txBox="1"/>
          <p:nvPr/>
        </p:nvSpPr>
        <p:spPr>
          <a:xfrm>
            <a:off x="1447098" y="4030607"/>
            <a:ext cx="5645584" cy="369332"/>
          </a:xfrm>
          <a:prstGeom prst="rect">
            <a:avLst/>
          </a:prstGeom>
          <a:noFill/>
        </p:spPr>
        <p:txBody>
          <a:bodyPr wrap="none" rtlCol="0">
            <a:spAutoFit/>
          </a:bodyPr>
          <a:lstStyle/>
          <a:p>
            <a:r>
              <a:rPr lang="en-US" altLang="zh-CN" i="1" dirty="0"/>
              <a:t>F1-Score of TNN with 50% new data trained by TraceFUN</a:t>
            </a:r>
            <a:endParaRPr lang="zh-CN" altLang="en-US" i="1" dirty="0"/>
          </a:p>
        </p:txBody>
      </p:sp>
      <p:sp>
        <p:nvSpPr>
          <p:cNvPr id="3" name="文本框 2">
            <a:extLst>
              <a:ext uri="{FF2B5EF4-FFF2-40B4-BE49-F238E27FC236}">
                <a16:creationId xmlns:a16="http://schemas.microsoft.com/office/drawing/2014/main" id="{6503BFFD-2A11-4E44-802F-07CF67E9483E}"/>
              </a:ext>
            </a:extLst>
          </p:cNvPr>
          <p:cNvSpPr txBox="1"/>
          <p:nvPr/>
        </p:nvSpPr>
        <p:spPr>
          <a:xfrm>
            <a:off x="8777836" y="2304648"/>
            <a:ext cx="3186702" cy="2585323"/>
          </a:xfrm>
          <a:prstGeom prst="rect">
            <a:avLst/>
          </a:prstGeom>
          <a:noFill/>
          <a:ln w="12700">
            <a:solidFill>
              <a:schemeClr val="tx1"/>
            </a:solidFill>
            <a:prstDash val="dash"/>
          </a:ln>
        </p:spPr>
        <p:txBody>
          <a:bodyPr wrap="square" rtlCol="0">
            <a:spAutoFit/>
          </a:bodyPr>
          <a:lstStyle/>
          <a:p>
            <a:r>
              <a:rPr lang="en-US" altLang="zh-CN" b="1" dirty="0"/>
              <a:t>Answer: </a:t>
            </a:r>
            <a:r>
              <a:rPr lang="en-US" altLang="zh-CN" dirty="0"/>
              <a:t>TraceFUN can significantly improve TLR performance. TraceFUN is able to capture the semantically similar relationships between unlabeled and labeled artifacts, thereby generating effective newly labeled links for TLR model training.</a:t>
            </a:r>
            <a:endParaRPr lang="zh-CN" altLang="en-US" dirty="0"/>
          </a:p>
        </p:txBody>
      </p:sp>
      <p:sp>
        <p:nvSpPr>
          <p:cNvPr id="13" name="文本框 12">
            <a:extLst>
              <a:ext uri="{FF2B5EF4-FFF2-40B4-BE49-F238E27FC236}">
                <a16:creationId xmlns:a16="http://schemas.microsoft.com/office/drawing/2014/main" id="{FFBDA690-5A97-4F9D-87BB-6D9081046A66}"/>
              </a:ext>
            </a:extLst>
          </p:cNvPr>
          <p:cNvSpPr txBox="1"/>
          <p:nvPr/>
        </p:nvSpPr>
        <p:spPr>
          <a:xfrm>
            <a:off x="3389996" y="6097586"/>
            <a:ext cx="5412005" cy="553998"/>
          </a:xfrm>
          <a:prstGeom prst="rect">
            <a:avLst/>
          </a:prstGeom>
          <a:noFill/>
        </p:spPr>
        <p:txBody>
          <a:bodyPr wrap="square" rtlCol="0">
            <a:spAutoFit/>
          </a:bodyPr>
          <a:lstStyle/>
          <a:p>
            <a:r>
              <a:rPr lang="en-US" altLang="zh-CN" sz="1500" i="1" dirty="0">
                <a:solidFill>
                  <a:srgbClr val="FF0000"/>
                </a:solidFill>
              </a:rPr>
              <a:t>Note that the displayed results are partially selected from our paper. </a:t>
            </a:r>
          </a:p>
          <a:p>
            <a:r>
              <a:rPr lang="en-US" altLang="zh-CN" sz="1500" i="1" dirty="0">
                <a:solidFill>
                  <a:srgbClr val="FF0000"/>
                </a:solidFill>
              </a:rPr>
              <a:t>For full results, please refer to our paper.</a:t>
            </a:r>
            <a:endParaRPr lang="zh-CN" altLang="en-US" sz="1500" i="1" dirty="0">
              <a:solidFill>
                <a:srgbClr val="FF0000"/>
              </a:solidFill>
            </a:endParaRPr>
          </a:p>
        </p:txBody>
      </p:sp>
    </p:spTree>
    <p:extLst>
      <p:ext uri="{BB962C8B-B14F-4D97-AF65-F5344CB8AC3E}">
        <p14:creationId xmlns:p14="http://schemas.microsoft.com/office/powerpoint/2010/main" val="2671162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9B441-DC57-49B1-BA99-16A19D9B0E4D}"/>
              </a:ext>
            </a:extLst>
          </p:cNvPr>
          <p:cNvSpPr>
            <a:spLocks noGrp="1"/>
          </p:cNvSpPr>
          <p:nvPr>
            <p:ph type="title"/>
          </p:nvPr>
        </p:nvSpPr>
        <p:spPr/>
        <p:txBody>
          <a:bodyPr/>
          <a:lstStyle/>
          <a:p>
            <a:r>
              <a:rPr lang="en-US" altLang="zh-CN" dirty="0"/>
              <a:t>7. Results-RQ2</a:t>
            </a:r>
            <a:endParaRPr lang="zh-CN" altLang="en-US" dirty="0"/>
          </a:p>
        </p:txBody>
      </p:sp>
      <p:sp>
        <p:nvSpPr>
          <p:cNvPr id="5" name="文本框 4">
            <a:extLst>
              <a:ext uri="{FF2B5EF4-FFF2-40B4-BE49-F238E27FC236}">
                <a16:creationId xmlns:a16="http://schemas.microsoft.com/office/drawing/2014/main" id="{0B9681A6-4407-4857-958A-FA2284A1DED3}"/>
              </a:ext>
            </a:extLst>
          </p:cNvPr>
          <p:cNvSpPr txBox="1"/>
          <p:nvPr/>
        </p:nvSpPr>
        <p:spPr>
          <a:xfrm>
            <a:off x="227462" y="1217258"/>
            <a:ext cx="9912477"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RQ2: What’s the impact of different similarity prediction methods used in TraceFUN on TLR performance?</a:t>
            </a:r>
          </a:p>
        </p:txBody>
      </p:sp>
      <p:graphicFrame>
        <p:nvGraphicFramePr>
          <p:cNvPr id="8" name="表格 8">
            <a:extLst>
              <a:ext uri="{FF2B5EF4-FFF2-40B4-BE49-F238E27FC236}">
                <a16:creationId xmlns:a16="http://schemas.microsoft.com/office/drawing/2014/main" id="{32D3FF7A-2E0B-4E17-8272-329D3A8C4017}"/>
              </a:ext>
            </a:extLst>
          </p:cNvPr>
          <p:cNvGraphicFramePr>
            <a:graphicFrameLocks noGrp="1"/>
          </p:cNvGraphicFramePr>
          <p:nvPr>
            <p:extLst>
              <p:ext uri="{D42A27DB-BD31-4B8C-83A1-F6EECF244321}">
                <p14:modId xmlns:p14="http://schemas.microsoft.com/office/powerpoint/2010/main" val="1120674268"/>
              </p:ext>
            </p:extLst>
          </p:nvPr>
        </p:nvGraphicFramePr>
        <p:xfrm>
          <a:off x="776223" y="2071798"/>
          <a:ext cx="10453032" cy="1854200"/>
        </p:xfrm>
        <a:graphic>
          <a:graphicData uri="http://schemas.openxmlformats.org/drawingml/2006/table">
            <a:tbl>
              <a:tblPr firstRow="1" bandRow="1">
                <a:tableStyleId>{5A111915-BE36-4E01-A7E5-04B1672EAD32}</a:tableStyleId>
              </a:tblPr>
              <a:tblGrid>
                <a:gridCol w="871086">
                  <a:extLst>
                    <a:ext uri="{9D8B030D-6E8A-4147-A177-3AD203B41FA5}">
                      <a16:colId xmlns:a16="http://schemas.microsoft.com/office/drawing/2014/main" val="2188041524"/>
                    </a:ext>
                  </a:extLst>
                </a:gridCol>
                <a:gridCol w="871086">
                  <a:extLst>
                    <a:ext uri="{9D8B030D-6E8A-4147-A177-3AD203B41FA5}">
                      <a16:colId xmlns:a16="http://schemas.microsoft.com/office/drawing/2014/main" val="2990722765"/>
                    </a:ext>
                  </a:extLst>
                </a:gridCol>
                <a:gridCol w="871086">
                  <a:extLst>
                    <a:ext uri="{9D8B030D-6E8A-4147-A177-3AD203B41FA5}">
                      <a16:colId xmlns:a16="http://schemas.microsoft.com/office/drawing/2014/main" val="2562290326"/>
                    </a:ext>
                  </a:extLst>
                </a:gridCol>
                <a:gridCol w="871086">
                  <a:extLst>
                    <a:ext uri="{9D8B030D-6E8A-4147-A177-3AD203B41FA5}">
                      <a16:colId xmlns:a16="http://schemas.microsoft.com/office/drawing/2014/main" val="3134117940"/>
                    </a:ext>
                  </a:extLst>
                </a:gridCol>
                <a:gridCol w="871086">
                  <a:extLst>
                    <a:ext uri="{9D8B030D-6E8A-4147-A177-3AD203B41FA5}">
                      <a16:colId xmlns:a16="http://schemas.microsoft.com/office/drawing/2014/main" val="1978539900"/>
                    </a:ext>
                  </a:extLst>
                </a:gridCol>
                <a:gridCol w="871086">
                  <a:extLst>
                    <a:ext uri="{9D8B030D-6E8A-4147-A177-3AD203B41FA5}">
                      <a16:colId xmlns:a16="http://schemas.microsoft.com/office/drawing/2014/main" val="2279878587"/>
                    </a:ext>
                  </a:extLst>
                </a:gridCol>
                <a:gridCol w="871086">
                  <a:extLst>
                    <a:ext uri="{9D8B030D-6E8A-4147-A177-3AD203B41FA5}">
                      <a16:colId xmlns:a16="http://schemas.microsoft.com/office/drawing/2014/main" val="2722651988"/>
                    </a:ext>
                  </a:extLst>
                </a:gridCol>
                <a:gridCol w="871086">
                  <a:extLst>
                    <a:ext uri="{9D8B030D-6E8A-4147-A177-3AD203B41FA5}">
                      <a16:colId xmlns:a16="http://schemas.microsoft.com/office/drawing/2014/main" val="502402866"/>
                    </a:ext>
                  </a:extLst>
                </a:gridCol>
                <a:gridCol w="871086">
                  <a:extLst>
                    <a:ext uri="{9D8B030D-6E8A-4147-A177-3AD203B41FA5}">
                      <a16:colId xmlns:a16="http://schemas.microsoft.com/office/drawing/2014/main" val="807214852"/>
                    </a:ext>
                  </a:extLst>
                </a:gridCol>
                <a:gridCol w="871086">
                  <a:extLst>
                    <a:ext uri="{9D8B030D-6E8A-4147-A177-3AD203B41FA5}">
                      <a16:colId xmlns:a16="http://schemas.microsoft.com/office/drawing/2014/main" val="1969417758"/>
                    </a:ext>
                  </a:extLst>
                </a:gridCol>
                <a:gridCol w="871086">
                  <a:extLst>
                    <a:ext uri="{9D8B030D-6E8A-4147-A177-3AD203B41FA5}">
                      <a16:colId xmlns:a16="http://schemas.microsoft.com/office/drawing/2014/main" val="1427523670"/>
                    </a:ext>
                  </a:extLst>
                </a:gridCol>
                <a:gridCol w="871086">
                  <a:extLst>
                    <a:ext uri="{9D8B030D-6E8A-4147-A177-3AD203B41FA5}">
                      <a16:colId xmlns:a16="http://schemas.microsoft.com/office/drawing/2014/main" val="1191070002"/>
                    </a:ext>
                  </a:extLst>
                </a:gridCol>
              </a:tblGrid>
              <a:tr h="370840">
                <a:tc rowSpan="2">
                  <a:txBody>
                    <a:bodyPr/>
                    <a:lstStyle/>
                    <a:p>
                      <a:pPr algn="ctr">
                        <a:lnSpc>
                          <a:spcPct val="100000"/>
                        </a:lnSpc>
                      </a:pPr>
                      <a:r>
                        <a:rPr lang="en-US" altLang="zh-CN" sz="1400" dirty="0"/>
                        <a:t>Project</a:t>
                      </a:r>
                      <a:endParaRPr lang="zh-CN" altLang="en-US" sz="1400" dirty="0"/>
                    </a:p>
                  </a:txBody>
                  <a:tcPr anchor="ctr">
                    <a:solidFill>
                      <a:schemeClr val="accent1">
                        <a:lumMod val="60000"/>
                        <a:lumOff val="40000"/>
                      </a:schemeClr>
                    </a:solidFill>
                  </a:tcPr>
                </a:tc>
                <a:tc rowSpan="2">
                  <a:txBody>
                    <a:bodyPr/>
                    <a:lstStyle/>
                    <a:p>
                      <a:pPr algn="ctr"/>
                      <a:r>
                        <a:rPr lang="en-US" altLang="zh-CN" sz="1400" b="1" dirty="0"/>
                        <a:t>Original</a:t>
                      </a:r>
                      <a:endParaRPr lang="zh-CN" altLang="en-US" sz="1400" b="1" dirty="0"/>
                    </a:p>
                  </a:txBody>
                  <a:tcPr anchor="ctr">
                    <a:solidFill>
                      <a:schemeClr val="accent1">
                        <a:lumMod val="60000"/>
                        <a:lumOff val="40000"/>
                      </a:schemeClr>
                    </a:solidFill>
                  </a:tcPr>
                </a:tc>
                <a:tc gridSpan="2">
                  <a:txBody>
                    <a:bodyPr/>
                    <a:lstStyle/>
                    <a:p>
                      <a:pPr algn="ctr"/>
                      <a:r>
                        <a:rPr lang="en-US" altLang="zh-CN" sz="1600" dirty="0"/>
                        <a:t>5%</a:t>
                      </a:r>
                      <a:endParaRPr lang="zh-CN" altLang="en-US" sz="16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600" dirty="0"/>
                        <a:t>20%</a:t>
                      </a:r>
                      <a:endParaRPr lang="zh-CN" altLang="en-US" sz="16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600" dirty="0"/>
                        <a:t>50%</a:t>
                      </a:r>
                      <a:endParaRPr lang="zh-CN" altLang="en-US" sz="16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600" dirty="0"/>
                        <a:t>80%</a:t>
                      </a:r>
                      <a:endParaRPr lang="zh-CN" altLang="en-US" sz="16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600" dirty="0"/>
                        <a:t>110%</a:t>
                      </a:r>
                      <a:endParaRPr lang="zh-CN" altLang="en-US" sz="1600" dirty="0"/>
                    </a:p>
                  </a:txBody>
                  <a:tcPr>
                    <a:solidFill>
                      <a:schemeClr val="accent1">
                        <a:lumMod val="60000"/>
                        <a:lumOff val="40000"/>
                      </a:schemeClr>
                    </a:solidFill>
                  </a:tcPr>
                </a:tc>
                <a:tc hMerge="1">
                  <a:txBody>
                    <a:bodyPr/>
                    <a:lstStyle/>
                    <a:p>
                      <a:endParaRPr lang="zh-CN" altLang="en-US" sz="1600" dirty="0"/>
                    </a:p>
                  </a:txBody>
                  <a:tcPr/>
                </a:tc>
                <a:extLst>
                  <a:ext uri="{0D108BD9-81ED-4DB2-BD59-A6C34878D82A}">
                    <a16:rowId xmlns:a16="http://schemas.microsoft.com/office/drawing/2014/main" val="497790647"/>
                  </a:ext>
                </a:extLst>
              </a:tr>
              <a:tr h="370840">
                <a:tc vMerge="1">
                  <a:txBody>
                    <a:bodyPr/>
                    <a:lstStyle/>
                    <a:p>
                      <a:endParaRPr lang="zh-CN" altLang="en-US" sz="1600" b="1" dirty="0"/>
                    </a:p>
                  </a:txBody>
                  <a:tcPr>
                    <a:solidFill>
                      <a:schemeClr val="accent1">
                        <a:lumMod val="20000"/>
                        <a:lumOff val="80000"/>
                      </a:schemeClr>
                    </a:solidFill>
                  </a:tcPr>
                </a:tc>
                <a:tc vMerge="1">
                  <a:txBody>
                    <a:bodyPr/>
                    <a:lstStyle/>
                    <a:p>
                      <a:r>
                        <a:rPr lang="en-US" altLang="zh-CN" sz="1600" b="1" dirty="0"/>
                        <a:t>Ori</a:t>
                      </a:r>
                      <a:endParaRPr lang="zh-CN" altLang="en-US" sz="1600" b="1" dirty="0"/>
                    </a:p>
                  </a:txBody>
                  <a:tcPr>
                    <a:solidFill>
                      <a:schemeClr val="accent1">
                        <a:lumMod val="20000"/>
                        <a:lumOff val="80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extLst>
                  <a:ext uri="{0D108BD9-81ED-4DB2-BD59-A6C34878D82A}">
                    <a16:rowId xmlns:a16="http://schemas.microsoft.com/office/drawing/2014/main" val="3966169703"/>
                  </a:ext>
                </a:extLst>
              </a:tr>
              <a:tr h="370840">
                <a:tc>
                  <a:txBody>
                    <a:bodyPr/>
                    <a:lstStyle/>
                    <a:p>
                      <a:pPr algn="ctr"/>
                      <a:r>
                        <a:rPr lang="en-US" altLang="zh-CN" sz="1600" dirty="0"/>
                        <a:t>Flask</a:t>
                      </a:r>
                      <a:endParaRPr lang="zh-CN" altLang="en-US" sz="1600" dirty="0"/>
                    </a:p>
                  </a:txBody>
                  <a:tcPr>
                    <a:solidFill>
                      <a:schemeClr val="bg1"/>
                    </a:solidFill>
                  </a:tcPr>
                </a:tc>
                <a:tc>
                  <a:txBody>
                    <a:bodyPr/>
                    <a:lstStyle/>
                    <a:p>
                      <a:pPr algn="ctr"/>
                      <a:r>
                        <a:rPr lang="en-US" altLang="zh-CN" sz="1600" dirty="0"/>
                        <a:t>0.644</a:t>
                      </a:r>
                      <a:endParaRPr lang="zh-CN" altLang="en-US" sz="1600" dirty="0"/>
                    </a:p>
                  </a:txBody>
                  <a:tcPr>
                    <a:solidFill>
                      <a:schemeClr val="bg1">
                        <a:lumMod val="95000"/>
                      </a:schemeClr>
                    </a:solidFill>
                  </a:tcPr>
                </a:tc>
                <a:tc>
                  <a:txBody>
                    <a:bodyPr/>
                    <a:lstStyle/>
                    <a:p>
                      <a:pPr algn="ctr"/>
                      <a:r>
                        <a:rPr lang="en-US" altLang="zh-CN" sz="1600" b="0" u="sng" dirty="0"/>
                        <a:t>0.667</a:t>
                      </a:r>
                      <a:endParaRPr lang="zh-CN" altLang="en-US" sz="1600" b="0" u="sng" dirty="0"/>
                    </a:p>
                  </a:txBody>
                  <a:tcPr>
                    <a:solidFill>
                      <a:schemeClr val="bg1"/>
                    </a:solidFill>
                  </a:tcPr>
                </a:tc>
                <a:tc>
                  <a:txBody>
                    <a:bodyPr/>
                    <a:lstStyle/>
                    <a:p>
                      <a:pPr algn="ctr"/>
                      <a:r>
                        <a:rPr lang="en-US" altLang="zh-CN" sz="1600" dirty="0"/>
                        <a:t>0.654</a:t>
                      </a:r>
                      <a:endParaRPr lang="zh-CN" altLang="en-US" sz="1600" dirty="0"/>
                    </a:p>
                  </a:txBody>
                  <a:tcPr>
                    <a:solidFill>
                      <a:schemeClr val="bg1">
                        <a:lumMod val="95000"/>
                      </a:schemeClr>
                    </a:solidFill>
                  </a:tcPr>
                </a:tc>
                <a:tc>
                  <a:txBody>
                    <a:bodyPr/>
                    <a:lstStyle/>
                    <a:p>
                      <a:pPr algn="ctr"/>
                      <a:r>
                        <a:rPr lang="en-US" altLang="zh-CN" sz="1600" b="0" u="sng" dirty="0"/>
                        <a:t>0.682</a:t>
                      </a:r>
                      <a:endParaRPr lang="zh-CN" altLang="en-US" sz="1600" b="0" u="sng" dirty="0"/>
                    </a:p>
                  </a:txBody>
                  <a:tcPr>
                    <a:solidFill>
                      <a:schemeClr val="bg1"/>
                    </a:solidFill>
                  </a:tcPr>
                </a:tc>
                <a:tc>
                  <a:txBody>
                    <a:bodyPr/>
                    <a:lstStyle/>
                    <a:p>
                      <a:pPr algn="ctr"/>
                      <a:r>
                        <a:rPr lang="en-US" altLang="zh-CN" sz="1600" dirty="0"/>
                        <a:t>0.671</a:t>
                      </a:r>
                      <a:endParaRPr lang="zh-CN" altLang="en-US" sz="1600" dirty="0"/>
                    </a:p>
                  </a:txBody>
                  <a:tcPr>
                    <a:solidFill>
                      <a:schemeClr val="bg1">
                        <a:lumMod val="95000"/>
                      </a:schemeClr>
                    </a:solidFill>
                  </a:tcPr>
                </a:tc>
                <a:tc>
                  <a:txBody>
                    <a:bodyPr/>
                    <a:lstStyle/>
                    <a:p>
                      <a:pPr algn="ctr"/>
                      <a:r>
                        <a:rPr lang="en-US" altLang="zh-CN" sz="1600" b="0" u="sng" dirty="0"/>
                        <a:t>0.718</a:t>
                      </a:r>
                      <a:endParaRPr lang="zh-CN" altLang="en-US" sz="1600" b="0" u="sng" dirty="0"/>
                    </a:p>
                  </a:txBody>
                  <a:tcPr>
                    <a:solidFill>
                      <a:schemeClr val="bg1"/>
                    </a:solidFill>
                  </a:tcPr>
                </a:tc>
                <a:tc>
                  <a:txBody>
                    <a:bodyPr/>
                    <a:lstStyle/>
                    <a:p>
                      <a:pPr algn="ctr"/>
                      <a:r>
                        <a:rPr lang="en-US" altLang="zh-CN" sz="1600" dirty="0"/>
                        <a:t>0.713</a:t>
                      </a:r>
                      <a:endParaRPr lang="zh-CN" altLang="en-US" sz="1600" dirty="0"/>
                    </a:p>
                  </a:txBody>
                  <a:tcPr>
                    <a:solidFill>
                      <a:schemeClr val="bg1">
                        <a:lumMod val="95000"/>
                      </a:schemeClr>
                    </a:solidFill>
                  </a:tcPr>
                </a:tc>
                <a:tc>
                  <a:txBody>
                    <a:bodyPr/>
                    <a:lstStyle/>
                    <a:p>
                      <a:pPr algn="ctr"/>
                      <a:r>
                        <a:rPr lang="en-US" altLang="zh-CN" sz="1600" b="0" u="sng" dirty="0"/>
                        <a:t>0.759</a:t>
                      </a:r>
                      <a:endParaRPr lang="zh-CN" altLang="en-US" sz="1600" b="0" u="sng" dirty="0"/>
                    </a:p>
                  </a:txBody>
                  <a:tcPr>
                    <a:solidFill>
                      <a:schemeClr val="bg1"/>
                    </a:solidFill>
                  </a:tcPr>
                </a:tc>
                <a:tc>
                  <a:txBody>
                    <a:bodyPr/>
                    <a:lstStyle/>
                    <a:p>
                      <a:pPr algn="ctr"/>
                      <a:r>
                        <a:rPr lang="en-US" altLang="zh-CN" sz="1600" dirty="0"/>
                        <a:t>0.757</a:t>
                      </a:r>
                      <a:endParaRPr lang="zh-CN" altLang="en-US" sz="1600" dirty="0"/>
                    </a:p>
                  </a:txBody>
                  <a:tcPr>
                    <a:solidFill>
                      <a:schemeClr val="bg1">
                        <a:lumMod val="95000"/>
                      </a:schemeClr>
                    </a:solidFill>
                  </a:tcPr>
                </a:tc>
                <a:tc>
                  <a:txBody>
                    <a:bodyPr/>
                    <a:lstStyle/>
                    <a:p>
                      <a:pPr algn="ctr"/>
                      <a:r>
                        <a:rPr lang="en-US" altLang="zh-CN" sz="1600" b="0" u="sng" dirty="0"/>
                        <a:t>0.778</a:t>
                      </a:r>
                      <a:endParaRPr lang="zh-CN" altLang="en-US" sz="1600" b="0" u="sng" dirty="0"/>
                    </a:p>
                  </a:txBody>
                  <a:tcPr>
                    <a:solidFill>
                      <a:schemeClr val="bg1"/>
                    </a:solidFill>
                  </a:tcPr>
                </a:tc>
                <a:tc>
                  <a:txBody>
                    <a:bodyPr/>
                    <a:lstStyle/>
                    <a:p>
                      <a:pPr algn="ctr"/>
                      <a:r>
                        <a:rPr lang="en-US" altLang="zh-CN" sz="1600" dirty="0"/>
                        <a:t>0.763</a:t>
                      </a:r>
                      <a:endParaRPr lang="zh-CN" altLang="en-US" sz="1600" dirty="0"/>
                    </a:p>
                  </a:txBody>
                  <a:tcPr>
                    <a:solidFill>
                      <a:schemeClr val="bg1">
                        <a:lumMod val="95000"/>
                      </a:schemeClr>
                    </a:solidFill>
                  </a:tcPr>
                </a:tc>
                <a:extLst>
                  <a:ext uri="{0D108BD9-81ED-4DB2-BD59-A6C34878D82A}">
                    <a16:rowId xmlns:a16="http://schemas.microsoft.com/office/drawing/2014/main" val="362774653"/>
                  </a:ext>
                </a:extLst>
              </a:tr>
              <a:tr h="370840">
                <a:tc>
                  <a:txBody>
                    <a:bodyPr/>
                    <a:lstStyle/>
                    <a:p>
                      <a:pPr algn="ctr"/>
                      <a:r>
                        <a:rPr lang="en-US" altLang="zh-CN" sz="1600" dirty="0" err="1"/>
                        <a:t>Pgcli</a:t>
                      </a:r>
                      <a:endParaRPr lang="zh-CN" altLang="en-US" sz="1600" dirty="0"/>
                    </a:p>
                  </a:txBody>
                  <a:tcPr>
                    <a:solidFill>
                      <a:schemeClr val="bg1"/>
                    </a:solidFill>
                  </a:tcPr>
                </a:tc>
                <a:tc>
                  <a:txBody>
                    <a:bodyPr/>
                    <a:lstStyle/>
                    <a:p>
                      <a:pPr algn="ctr"/>
                      <a:r>
                        <a:rPr lang="en-US" altLang="zh-CN" sz="1600" dirty="0"/>
                        <a:t>0.737</a:t>
                      </a:r>
                      <a:endParaRPr lang="zh-CN" altLang="en-US" sz="1600" dirty="0"/>
                    </a:p>
                  </a:txBody>
                  <a:tcPr>
                    <a:solidFill>
                      <a:schemeClr val="bg1">
                        <a:lumMod val="95000"/>
                      </a:schemeClr>
                    </a:solidFill>
                  </a:tcPr>
                </a:tc>
                <a:tc>
                  <a:txBody>
                    <a:bodyPr/>
                    <a:lstStyle/>
                    <a:p>
                      <a:pPr algn="ctr"/>
                      <a:r>
                        <a:rPr lang="en-US" altLang="zh-CN" sz="1600" b="0" u="sng" dirty="0"/>
                        <a:t>0.737</a:t>
                      </a:r>
                      <a:endParaRPr lang="zh-CN" altLang="en-US" sz="1600" b="0" u="sng" dirty="0"/>
                    </a:p>
                  </a:txBody>
                  <a:tcPr>
                    <a:solidFill>
                      <a:schemeClr val="bg1"/>
                    </a:solidFill>
                  </a:tcPr>
                </a:tc>
                <a:tc>
                  <a:txBody>
                    <a:bodyPr/>
                    <a:lstStyle/>
                    <a:p>
                      <a:pPr algn="ctr"/>
                      <a:r>
                        <a:rPr lang="en-US" altLang="zh-CN" sz="1600" dirty="0"/>
                        <a:t>0.734</a:t>
                      </a:r>
                      <a:endParaRPr lang="zh-CN" altLang="en-US" sz="1600" dirty="0"/>
                    </a:p>
                  </a:txBody>
                  <a:tcPr>
                    <a:solidFill>
                      <a:schemeClr val="bg1">
                        <a:lumMod val="95000"/>
                      </a:schemeClr>
                    </a:solidFill>
                  </a:tcPr>
                </a:tc>
                <a:tc>
                  <a:txBody>
                    <a:bodyPr/>
                    <a:lstStyle/>
                    <a:p>
                      <a:pPr algn="ctr"/>
                      <a:r>
                        <a:rPr lang="en-US" altLang="zh-CN" sz="1600" b="0" u="sng" dirty="0"/>
                        <a:t>0.767</a:t>
                      </a:r>
                      <a:endParaRPr lang="zh-CN" altLang="en-US" sz="1600" b="0" u="sng" dirty="0"/>
                    </a:p>
                  </a:txBody>
                  <a:tcPr>
                    <a:solidFill>
                      <a:schemeClr val="bg1"/>
                    </a:solidFill>
                  </a:tcPr>
                </a:tc>
                <a:tc>
                  <a:txBody>
                    <a:bodyPr/>
                    <a:lstStyle/>
                    <a:p>
                      <a:pPr algn="ctr"/>
                      <a:r>
                        <a:rPr lang="en-US" altLang="zh-CN" sz="1600" dirty="0"/>
                        <a:t>0.757</a:t>
                      </a:r>
                      <a:endParaRPr lang="zh-CN" altLang="en-US" sz="1600" dirty="0"/>
                    </a:p>
                  </a:txBody>
                  <a:tcPr>
                    <a:solidFill>
                      <a:schemeClr val="bg1">
                        <a:lumMod val="95000"/>
                      </a:schemeClr>
                    </a:solidFill>
                  </a:tcPr>
                </a:tc>
                <a:tc>
                  <a:txBody>
                    <a:bodyPr/>
                    <a:lstStyle/>
                    <a:p>
                      <a:pPr algn="ctr"/>
                      <a:r>
                        <a:rPr lang="en-US" altLang="zh-CN" sz="1600" b="0" dirty="0"/>
                        <a:t>0.765</a:t>
                      </a:r>
                      <a:endParaRPr lang="zh-CN" altLang="en-US" sz="1600" b="0" dirty="0"/>
                    </a:p>
                  </a:txBody>
                  <a:tcPr>
                    <a:solidFill>
                      <a:schemeClr val="bg1"/>
                    </a:solidFill>
                  </a:tcPr>
                </a:tc>
                <a:tc>
                  <a:txBody>
                    <a:bodyPr/>
                    <a:lstStyle/>
                    <a:p>
                      <a:pPr algn="ctr"/>
                      <a:r>
                        <a:rPr lang="en-US" altLang="zh-CN" sz="1600" b="0" u="sng" dirty="0"/>
                        <a:t>0.769</a:t>
                      </a:r>
                      <a:endParaRPr lang="zh-CN" altLang="en-US" sz="1600" b="0" u="sng" dirty="0"/>
                    </a:p>
                  </a:txBody>
                  <a:tcPr>
                    <a:solidFill>
                      <a:schemeClr val="bg1">
                        <a:lumMod val="95000"/>
                      </a:schemeClr>
                    </a:solidFill>
                  </a:tcPr>
                </a:tc>
                <a:tc>
                  <a:txBody>
                    <a:bodyPr/>
                    <a:lstStyle/>
                    <a:p>
                      <a:pPr algn="ctr"/>
                      <a:r>
                        <a:rPr lang="en-US" altLang="zh-CN" sz="1600" b="0" u="sng" dirty="0"/>
                        <a:t>0.810</a:t>
                      </a:r>
                      <a:endParaRPr lang="zh-CN" altLang="en-US" sz="1600" b="0" u="sng" dirty="0"/>
                    </a:p>
                  </a:txBody>
                  <a:tcPr>
                    <a:solidFill>
                      <a:schemeClr val="bg1"/>
                    </a:solidFill>
                  </a:tcPr>
                </a:tc>
                <a:tc>
                  <a:txBody>
                    <a:bodyPr/>
                    <a:lstStyle/>
                    <a:p>
                      <a:pPr algn="ctr"/>
                      <a:r>
                        <a:rPr lang="en-US" altLang="zh-CN" sz="1600" dirty="0"/>
                        <a:t>0.714</a:t>
                      </a:r>
                      <a:endParaRPr lang="zh-CN" altLang="en-US" sz="1600" dirty="0"/>
                    </a:p>
                  </a:txBody>
                  <a:tcPr>
                    <a:solidFill>
                      <a:schemeClr val="bg1">
                        <a:lumMod val="95000"/>
                      </a:schemeClr>
                    </a:solidFill>
                  </a:tcPr>
                </a:tc>
                <a:tc>
                  <a:txBody>
                    <a:bodyPr/>
                    <a:lstStyle/>
                    <a:p>
                      <a:pPr algn="ctr"/>
                      <a:r>
                        <a:rPr lang="en-US" altLang="zh-CN" sz="1600" b="0" u="sng" dirty="0"/>
                        <a:t>0.817</a:t>
                      </a:r>
                      <a:endParaRPr lang="zh-CN" altLang="en-US" sz="1600" b="0" u="sng" dirty="0"/>
                    </a:p>
                  </a:txBody>
                  <a:tcPr>
                    <a:solidFill>
                      <a:schemeClr val="bg1"/>
                    </a:solidFill>
                  </a:tcPr>
                </a:tc>
                <a:tc>
                  <a:txBody>
                    <a:bodyPr/>
                    <a:lstStyle/>
                    <a:p>
                      <a:pPr algn="ctr"/>
                      <a:r>
                        <a:rPr lang="en-US" altLang="zh-CN" sz="1600" dirty="0"/>
                        <a:t>0.697</a:t>
                      </a:r>
                      <a:endParaRPr lang="zh-CN" altLang="en-US" sz="1600" dirty="0"/>
                    </a:p>
                  </a:txBody>
                  <a:tcPr>
                    <a:solidFill>
                      <a:schemeClr val="bg1">
                        <a:lumMod val="95000"/>
                      </a:schemeClr>
                    </a:solidFill>
                  </a:tcPr>
                </a:tc>
                <a:extLst>
                  <a:ext uri="{0D108BD9-81ED-4DB2-BD59-A6C34878D82A}">
                    <a16:rowId xmlns:a16="http://schemas.microsoft.com/office/drawing/2014/main" val="2063203867"/>
                  </a:ext>
                </a:extLst>
              </a:tr>
              <a:tr h="370840">
                <a:tc>
                  <a:txBody>
                    <a:bodyPr/>
                    <a:lstStyle/>
                    <a:p>
                      <a:pPr algn="ctr"/>
                      <a:r>
                        <a:rPr lang="en-US" altLang="zh-CN" sz="1600" dirty="0" err="1"/>
                        <a:t>Keras</a:t>
                      </a:r>
                      <a:endParaRPr lang="zh-CN" altLang="en-US" sz="1600" dirty="0"/>
                    </a:p>
                  </a:txBody>
                  <a:tcPr>
                    <a:solidFill>
                      <a:schemeClr val="bg1"/>
                    </a:solidFill>
                  </a:tcPr>
                </a:tc>
                <a:tc>
                  <a:txBody>
                    <a:bodyPr/>
                    <a:lstStyle/>
                    <a:p>
                      <a:pPr algn="ctr"/>
                      <a:r>
                        <a:rPr lang="en-US" altLang="zh-CN" sz="1600" dirty="0"/>
                        <a:t>0.945</a:t>
                      </a:r>
                      <a:endParaRPr lang="zh-CN" altLang="en-US" sz="1600" dirty="0"/>
                    </a:p>
                  </a:txBody>
                  <a:tcPr>
                    <a:solidFill>
                      <a:schemeClr val="bg1">
                        <a:lumMod val="95000"/>
                      </a:schemeClr>
                    </a:solidFill>
                  </a:tcPr>
                </a:tc>
                <a:tc>
                  <a:txBody>
                    <a:bodyPr/>
                    <a:lstStyle/>
                    <a:p>
                      <a:pPr algn="ctr"/>
                      <a:r>
                        <a:rPr lang="en-US" altLang="zh-CN" sz="1600" dirty="0"/>
                        <a:t>0.939</a:t>
                      </a:r>
                      <a:endParaRPr lang="zh-CN" altLang="en-US" sz="1600" dirty="0"/>
                    </a:p>
                  </a:txBody>
                  <a:tcPr>
                    <a:solidFill>
                      <a:schemeClr val="bg1"/>
                    </a:solidFill>
                  </a:tcPr>
                </a:tc>
                <a:tc>
                  <a:txBody>
                    <a:bodyPr/>
                    <a:lstStyle/>
                    <a:p>
                      <a:pPr algn="ctr"/>
                      <a:r>
                        <a:rPr lang="en-US" altLang="zh-CN" sz="1600" b="0" u="sng" dirty="0"/>
                        <a:t>0.940</a:t>
                      </a:r>
                      <a:endParaRPr lang="zh-CN" altLang="en-US" sz="1600" b="0" u="sng" dirty="0"/>
                    </a:p>
                  </a:txBody>
                  <a:tcPr>
                    <a:solidFill>
                      <a:schemeClr val="bg1">
                        <a:lumMod val="95000"/>
                      </a:schemeClr>
                    </a:solidFill>
                  </a:tcPr>
                </a:tc>
                <a:tc>
                  <a:txBody>
                    <a:bodyPr/>
                    <a:lstStyle/>
                    <a:p>
                      <a:pPr algn="ctr"/>
                      <a:r>
                        <a:rPr lang="en-US" altLang="zh-CN" sz="1600" dirty="0"/>
                        <a:t>0.936</a:t>
                      </a:r>
                      <a:endParaRPr lang="zh-CN" altLang="en-US" sz="1600" dirty="0"/>
                    </a:p>
                  </a:txBody>
                  <a:tcPr>
                    <a:solidFill>
                      <a:schemeClr val="bg1"/>
                    </a:solidFill>
                  </a:tcPr>
                </a:tc>
                <a:tc>
                  <a:txBody>
                    <a:bodyPr/>
                    <a:lstStyle/>
                    <a:p>
                      <a:pPr algn="ctr"/>
                      <a:r>
                        <a:rPr lang="en-US" altLang="zh-CN" sz="1600" b="0" u="sng" dirty="0"/>
                        <a:t>0.938</a:t>
                      </a:r>
                      <a:endParaRPr lang="zh-CN" altLang="en-US" sz="1600" b="0" u="sng" dirty="0"/>
                    </a:p>
                  </a:txBody>
                  <a:tcPr>
                    <a:solidFill>
                      <a:schemeClr val="bg1">
                        <a:lumMod val="95000"/>
                      </a:schemeClr>
                    </a:solidFill>
                  </a:tcPr>
                </a:tc>
                <a:tc>
                  <a:txBody>
                    <a:bodyPr/>
                    <a:lstStyle/>
                    <a:p>
                      <a:pPr algn="ctr"/>
                      <a:r>
                        <a:rPr lang="en-US" altLang="zh-CN" sz="1600" dirty="0"/>
                        <a:t>0.910</a:t>
                      </a:r>
                      <a:endParaRPr lang="zh-CN" altLang="en-US" sz="1600" dirty="0"/>
                    </a:p>
                  </a:txBody>
                  <a:tcPr>
                    <a:solidFill>
                      <a:schemeClr val="bg1"/>
                    </a:solidFill>
                  </a:tcPr>
                </a:tc>
                <a:tc>
                  <a:txBody>
                    <a:bodyPr/>
                    <a:lstStyle/>
                    <a:p>
                      <a:pPr algn="ctr"/>
                      <a:r>
                        <a:rPr lang="en-US" altLang="zh-CN" sz="1600" b="0" u="sng" dirty="0"/>
                        <a:t>0.920</a:t>
                      </a:r>
                      <a:endParaRPr lang="zh-CN" altLang="en-US" sz="1600" b="0" u="sng" dirty="0"/>
                    </a:p>
                  </a:txBody>
                  <a:tcPr>
                    <a:solidFill>
                      <a:schemeClr val="bg1">
                        <a:lumMod val="95000"/>
                      </a:schemeClr>
                    </a:solidFill>
                  </a:tcPr>
                </a:tc>
                <a:tc>
                  <a:txBody>
                    <a:bodyPr/>
                    <a:lstStyle/>
                    <a:p>
                      <a:pPr algn="ctr"/>
                      <a:r>
                        <a:rPr lang="en-US" altLang="zh-CN" sz="1600" dirty="0"/>
                        <a:t>0.895</a:t>
                      </a:r>
                      <a:endParaRPr lang="zh-CN" altLang="en-US" sz="1600" dirty="0"/>
                    </a:p>
                  </a:txBody>
                  <a:tcPr>
                    <a:solidFill>
                      <a:schemeClr val="bg1"/>
                    </a:solidFill>
                  </a:tcPr>
                </a:tc>
                <a:tc>
                  <a:txBody>
                    <a:bodyPr/>
                    <a:lstStyle/>
                    <a:p>
                      <a:pPr algn="ctr"/>
                      <a:r>
                        <a:rPr lang="en-US" altLang="zh-CN" sz="1600" b="0" u="sng" dirty="0"/>
                        <a:t>0.910</a:t>
                      </a:r>
                      <a:endParaRPr lang="zh-CN" altLang="en-US" sz="1600" b="0" u="sng" dirty="0"/>
                    </a:p>
                  </a:txBody>
                  <a:tcPr>
                    <a:solidFill>
                      <a:schemeClr val="bg1">
                        <a:lumMod val="95000"/>
                      </a:schemeClr>
                    </a:solidFill>
                  </a:tcPr>
                </a:tc>
                <a:tc>
                  <a:txBody>
                    <a:bodyPr/>
                    <a:lstStyle/>
                    <a:p>
                      <a:pPr algn="ctr"/>
                      <a:r>
                        <a:rPr lang="en-US" altLang="zh-CN" sz="1600" dirty="0"/>
                        <a:t>0.866</a:t>
                      </a:r>
                      <a:endParaRPr lang="zh-CN" altLang="en-US" sz="1600" dirty="0"/>
                    </a:p>
                  </a:txBody>
                  <a:tcPr>
                    <a:solidFill>
                      <a:schemeClr val="bg1"/>
                    </a:solidFill>
                  </a:tcPr>
                </a:tc>
                <a:tc>
                  <a:txBody>
                    <a:bodyPr/>
                    <a:lstStyle/>
                    <a:p>
                      <a:pPr algn="ctr"/>
                      <a:r>
                        <a:rPr lang="en-US" altLang="zh-CN" sz="1600" b="0" u="sng" dirty="0"/>
                        <a:t>0.889</a:t>
                      </a:r>
                      <a:endParaRPr lang="zh-CN" altLang="en-US" sz="1600" b="0" u="sng" dirty="0"/>
                    </a:p>
                  </a:txBody>
                  <a:tcPr>
                    <a:solidFill>
                      <a:schemeClr val="bg1">
                        <a:lumMod val="95000"/>
                      </a:schemeClr>
                    </a:solidFill>
                  </a:tcPr>
                </a:tc>
                <a:extLst>
                  <a:ext uri="{0D108BD9-81ED-4DB2-BD59-A6C34878D82A}">
                    <a16:rowId xmlns:a16="http://schemas.microsoft.com/office/drawing/2014/main" val="1778525594"/>
                  </a:ext>
                </a:extLst>
              </a:tr>
            </a:tbl>
          </a:graphicData>
        </a:graphic>
      </p:graphicFrame>
      <p:sp>
        <p:nvSpPr>
          <p:cNvPr id="10" name="文本框 9">
            <a:extLst>
              <a:ext uri="{FF2B5EF4-FFF2-40B4-BE49-F238E27FC236}">
                <a16:creationId xmlns:a16="http://schemas.microsoft.com/office/drawing/2014/main" id="{ACB26681-7423-469D-BC37-0BC8E5D69232}"/>
              </a:ext>
            </a:extLst>
          </p:cNvPr>
          <p:cNvSpPr txBox="1"/>
          <p:nvPr/>
        </p:nvSpPr>
        <p:spPr>
          <a:xfrm>
            <a:off x="4085352" y="1644528"/>
            <a:ext cx="4111062" cy="369332"/>
          </a:xfrm>
          <a:prstGeom prst="rect">
            <a:avLst/>
          </a:prstGeom>
          <a:noFill/>
        </p:spPr>
        <p:txBody>
          <a:bodyPr wrap="none" rtlCol="0">
            <a:spAutoFit/>
          </a:bodyPr>
          <a:lstStyle/>
          <a:p>
            <a:r>
              <a:rPr lang="en-US" altLang="zh-CN" i="1" dirty="0"/>
              <a:t>F1-Score of T-BERT trained by TraceFUN</a:t>
            </a:r>
            <a:endParaRPr lang="zh-CN" altLang="en-US" i="1" dirty="0"/>
          </a:p>
        </p:txBody>
      </p:sp>
      <p:graphicFrame>
        <p:nvGraphicFramePr>
          <p:cNvPr id="11" name="表格 8">
            <a:extLst>
              <a:ext uri="{FF2B5EF4-FFF2-40B4-BE49-F238E27FC236}">
                <a16:creationId xmlns:a16="http://schemas.microsoft.com/office/drawing/2014/main" id="{8A02BDA5-FA19-4820-8BB9-A95868BC8109}"/>
              </a:ext>
            </a:extLst>
          </p:cNvPr>
          <p:cNvGraphicFramePr>
            <a:graphicFrameLocks noGrp="1"/>
          </p:cNvGraphicFramePr>
          <p:nvPr>
            <p:extLst>
              <p:ext uri="{D42A27DB-BD31-4B8C-83A1-F6EECF244321}">
                <p14:modId xmlns:p14="http://schemas.microsoft.com/office/powerpoint/2010/main" val="2465713442"/>
              </p:ext>
            </p:extLst>
          </p:nvPr>
        </p:nvGraphicFramePr>
        <p:xfrm>
          <a:off x="776223" y="4463524"/>
          <a:ext cx="10453032" cy="1854200"/>
        </p:xfrm>
        <a:graphic>
          <a:graphicData uri="http://schemas.openxmlformats.org/drawingml/2006/table">
            <a:tbl>
              <a:tblPr firstRow="1" bandRow="1">
                <a:tableStyleId>{5A111915-BE36-4E01-A7E5-04B1672EAD32}</a:tableStyleId>
              </a:tblPr>
              <a:tblGrid>
                <a:gridCol w="871086">
                  <a:extLst>
                    <a:ext uri="{9D8B030D-6E8A-4147-A177-3AD203B41FA5}">
                      <a16:colId xmlns:a16="http://schemas.microsoft.com/office/drawing/2014/main" val="2188041524"/>
                    </a:ext>
                  </a:extLst>
                </a:gridCol>
                <a:gridCol w="871086">
                  <a:extLst>
                    <a:ext uri="{9D8B030D-6E8A-4147-A177-3AD203B41FA5}">
                      <a16:colId xmlns:a16="http://schemas.microsoft.com/office/drawing/2014/main" val="2990722765"/>
                    </a:ext>
                  </a:extLst>
                </a:gridCol>
                <a:gridCol w="871086">
                  <a:extLst>
                    <a:ext uri="{9D8B030D-6E8A-4147-A177-3AD203B41FA5}">
                      <a16:colId xmlns:a16="http://schemas.microsoft.com/office/drawing/2014/main" val="2562290326"/>
                    </a:ext>
                  </a:extLst>
                </a:gridCol>
                <a:gridCol w="871086">
                  <a:extLst>
                    <a:ext uri="{9D8B030D-6E8A-4147-A177-3AD203B41FA5}">
                      <a16:colId xmlns:a16="http://schemas.microsoft.com/office/drawing/2014/main" val="3134117940"/>
                    </a:ext>
                  </a:extLst>
                </a:gridCol>
                <a:gridCol w="871086">
                  <a:extLst>
                    <a:ext uri="{9D8B030D-6E8A-4147-A177-3AD203B41FA5}">
                      <a16:colId xmlns:a16="http://schemas.microsoft.com/office/drawing/2014/main" val="1978539900"/>
                    </a:ext>
                  </a:extLst>
                </a:gridCol>
                <a:gridCol w="871086">
                  <a:extLst>
                    <a:ext uri="{9D8B030D-6E8A-4147-A177-3AD203B41FA5}">
                      <a16:colId xmlns:a16="http://schemas.microsoft.com/office/drawing/2014/main" val="2279878587"/>
                    </a:ext>
                  </a:extLst>
                </a:gridCol>
                <a:gridCol w="871086">
                  <a:extLst>
                    <a:ext uri="{9D8B030D-6E8A-4147-A177-3AD203B41FA5}">
                      <a16:colId xmlns:a16="http://schemas.microsoft.com/office/drawing/2014/main" val="2722651988"/>
                    </a:ext>
                  </a:extLst>
                </a:gridCol>
                <a:gridCol w="871086">
                  <a:extLst>
                    <a:ext uri="{9D8B030D-6E8A-4147-A177-3AD203B41FA5}">
                      <a16:colId xmlns:a16="http://schemas.microsoft.com/office/drawing/2014/main" val="502402866"/>
                    </a:ext>
                  </a:extLst>
                </a:gridCol>
                <a:gridCol w="871086">
                  <a:extLst>
                    <a:ext uri="{9D8B030D-6E8A-4147-A177-3AD203B41FA5}">
                      <a16:colId xmlns:a16="http://schemas.microsoft.com/office/drawing/2014/main" val="807214852"/>
                    </a:ext>
                  </a:extLst>
                </a:gridCol>
                <a:gridCol w="871086">
                  <a:extLst>
                    <a:ext uri="{9D8B030D-6E8A-4147-A177-3AD203B41FA5}">
                      <a16:colId xmlns:a16="http://schemas.microsoft.com/office/drawing/2014/main" val="1969417758"/>
                    </a:ext>
                  </a:extLst>
                </a:gridCol>
                <a:gridCol w="871086">
                  <a:extLst>
                    <a:ext uri="{9D8B030D-6E8A-4147-A177-3AD203B41FA5}">
                      <a16:colId xmlns:a16="http://schemas.microsoft.com/office/drawing/2014/main" val="1427523670"/>
                    </a:ext>
                  </a:extLst>
                </a:gridCol>
                <a:gridCol w="871086">
                  <a:extLst>
                    <a:ext uri="{9D8B030D-6E8A-4147-A177-3AD203B41FA5}">
                      <a16:colId xmlns:a16="http://schemas.microsoft.com/office/drawing/2014/main" val="1191070002"/>
                    </a:ext>
                  </a:extLst>
                </a:gridCol>
              </a:tblGrid>
              <a:tr h="370840">
                <a:tc rowSpan="2">
                  <a:txBody>
                    <a:bodyPr/>
                    <a:lstStyle/>
                    <a:p>
                      <a:pPr algn="ctr">
                        <a:lnSpc>
                          <a:spcPct val="100000"/>
                        </a:lnSpc>
                      </a:pPr>
                      <a:r>
                        <a:rPr lang="en-US" altLang="zh-CN" sz="1400" u="none" dirty="0">
                          <a:solidFill>
                            <a:schemeClr val="bg1"/>
                          </a:solidFill>
                        </a:rPr>
                        <a:t>Project</a:t>
                      </a:r>
                      <a:endParaRPr lang="zh-CN" altLang="en-US" sz="1400" u="none" dirty="0">
                        <a:solidFill>
                          <a:schemeClr val="bg1"/>
                        </a:solidFill>
                      </a:endParaRPr>
                    </a:p>
                  </a:txBody>
                  <a:tcPr anchor="ctr">
                    <a:solidFill>
                      <a:schemeClr val="accent1">
                        <a:lumMod val="60000"/>
                        <a:lumOff val="40000"/>
                      </a:schemeClr>
                    </a:solidFill>
                  </a:tcPr>
                </a:tc>
                <a:tc rowSpan="2">
                  <a:txBody>
                    <a:bodyPr/>
                    <a:lstStyle/>
                    <a:p>
                      <a:pPr algn="ctr"/>
                      <a:r>
                        <a:rPr lang="en-US" altLang="zh-CN" sz="1400" b="1" u="none" dirty="0">
                          <a:solidFill>
                            <a:schemeClr val="bg1"/>
                          </a:solidFill>
                        </a:rPr>
                        <a:t>Original</a:t>
                      </a:r>
                      <a:endParaRPr lang="zh-CN" altLang="en-US" sz="1400" b="1" u="none" dirty="0">
                        <a:solidFill>
                          <a:schemeClr val="bg1"/>
                        </a:solidFill>
                      </a:endParaRPr>
                    </a:p>
                  </a:txBody>
                  <a:tcPr anchor="ctr">
                    <a:solidFill>
                      <a:schemeClr val="accent1">
                        <a:lumMod val="60000"/>
                        <a:lumOff val="40000"/>
                      </a:schemeClr>
                    </a:solidFill>
                  </a:tcPr>
                </a:tc>
                <a:tc gridSpan="2">
                  <a:txBody>
                    <a:bodyPr/>
                    <a:lstStyle/>
                    <a:p>
                      <a:pPr algn="ctr"/>
                      <a:r>
                        <a:rPr lang="en-US" altLang="zh-CN" sz="1600" u="none" dirty="0">
                          <a:solidFill>
                            <a:schemeClr val="bg1"/>
                          </a:solidFill>
                        </a:rPr>
                        <a:t>5%</a:t>
                      </a:r>
                      <a:endParaRPr lang="zh-CN" altLang="en-US" sz="1600" u="none" dirty="0">
                        <a:solidFill>
                          <a:schemeClr val="bg1"/>
                        </a:solidFill>
                      </a:endParaRPr>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600" u="none" dirty="0">
                          <a:solidFill>
                            <a:schemeClr val="bg1"/>
                          </a:solidFill>
                        </a:rPr>
                        <a:t>20%</a:t>
                      </a:r>
                      <a:endParaRPr lang="zh-CN" altLang="en-US" sz="1600" u="none" dirty="0">
                        <a:solidFill>
                          <a:schemeClr val="bg1"/>
                        </a:solidFill>
                      </a:endParaRPr>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600" u="none" dirty="0">
                          <a:solidFill>
                            <a:schemeClr val="bg1"/>
                          </a:solidFill>
                        </a:rPr>
                        <a:t>50%</a:t>
                      </a:r>
                      <a:endParaRPr lang="zh-CN" altLang="en-US" sz="1600" u="none" dirty="0">
                        <a:solidFill>
                          <a:schemeClr val="bg1"/>
                        </a:solidFill>
                      </a:endParaRPr>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600" u="none" dirty="0">
                          <a:solidFill>
                            <a:schemeClr val="bg1"/>
                          </a:solidFill>
                        </a:rPr>
                        <a:t>80%</a:t>
                      </a:r>
                      <a:endParaRPr lang="zh-CN" altLang="en-US" sz="1600" u="none" dirty="0">
                        <a:solidFill>
                          <a:schemeClr val="bg1"/>
                        </a:solidFill>
                      </a:endParaRPr>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600" u="none" dirty="0">
                          <a:solidFill>
                            <a:schemeClr val="bg1"/>
                          </a:solidFill>
                        </a:rPr>
                        <a:t>110%</a:t>
                      </a:r>
                      <a:endParaRPr lang="zh-CN" altLang="en-US" sz="1600" u="none" dirty="0">
                        <a:solidFill>
                          <a:schemeClr val="bg1"/>
                        </a:solidFill>
                      </a:endParaRPr>
                    </a:p>
                  </a:txBody>
                  <a:tcPr>
                    <a:solidFill>
                      <a:schemeClr val="accent1">
                        <a:lumMod val="60000"/>
                        <a:lumOff val="40000"/>
                      </a:schemeClr>
                    </a:solidFill>
                  </a:tcPr>
                </a:tc>
                <a:tc hMerge="1">
                  <a:txBody>
                    <a:bodyPr/>
                    <a:lstStyle/>
                    <a:p>
                      <a:endParaRPr lang="zh-CN" altLang="en-US" sz="1600" dirty="0"/>
                    </a:p>
                  </a:txBody>
                  <a:tcPr/>
                </a:tc>
                <a:extLst>
                  <a:ext uri="{0D108BD9-81ED-4DB2-BD59-A6C34878D82A}">
                    <a16:rowId xmlns:a16="http://schemas.microsoft.com/office/drawing/2014/main" val="497790647"/>
                  </a:ext>
                </a:extLst>
              </a:tr>
              <a:tr h="370840">
                <a:tc vMerge="1">
                  <a:txBody>
                    <a:bodyPr/>
                    <a:lstStyle/>
                    <a:p>
                      <a:endParaRPr lang="zh-CN" altLang="en-US" sz="1600" b="1" dirty="0"/>
                    </a:p>
                  </a:txBody>
                  <a:tcPr>
                    <a:solidFill>
                      <a:schemeClr val="accent1">
                        <a:lumMod val="20000"/>
                        <a:lumOff val="80000"/>
                      </a:schemeClr>
                    </a:solidFill>
                  </a:tcPr>
                </a:tc>
                <a:tc vMerge="1">
                  <a:txBody>
                    <a:bodyPr/>
                    <a:lstStyle/>
                    <a:p>
                      <a:r>
                        <a:rPr lang="en-US" altLang="zh-CN" sz="1600" b="1" dirty="0"/>
                        <a:t>Ori</a:t>
                      </a:r>
                      <a:endParaRPr lang="zh-CN" altLang="en-US" sz="1600" b="1" dirty="0"/>
                    </a:p>
                  </a:txBody>
                  <a:tcPr>
                    <a:solidFill>
                      <a:schemeClr val="accent1">
                        <a:lumMod val="20000"/>
                        <a:lumOff val="80000"/>
                      </a:schemeClr>
                    </a:solidFill>
                  </a:tcPr>
                </a:tc>
                <a:tc>
                  <a:txBody>
                    <a:bodyPr/>
                    <a:lstStyle/>
                    <a:p>
                      <a:pPr algn="ctr"/>
                      <a:r>
                        <a:rPr lang="en-US" altLang="zh-CN" sz="1600" b="1" u="none" dirty="0">
                          <a:solidFill>
                            <a:schemeClr val="tx1"/>
                          </a:solidFill>
                        </a:rPr>
                        <a:t>VSM</a:t>
                      </a:r>
                      <a:endParaRPr lang="zh-CN" altLang="en-US" sz="1600" b="1" u="none" dirty="0">
                        <a:solidFill>
                          <a:schemeClr val="tx1"/>
                        </a:solidFill>
                      </a:endParaRPr>
                    </a:p>
                  </a:txBody>
                  <a:tcPr>
                    <a:solidFill>
                      <a:schemeClr val="bg1"/>
                    </a:solidFill>
                  </a:tcPr>
                </a:tc>
                <a:tc>
                  <a:txBody>
                    <a:bodyPr/>
                    <a:lstStyle/>
                    <a:p>
                      <a:pPr algn="ctr"/>
                      <a:r>
                        <a:rPr lang="en-US" altLang="zh-CN" sz="1600" b="1" u="none" dirty="0">
                          <a:solidFill>
                            <a:schemeClr val="tx1"/>
                          </a:solidFill>
                        </a:rPr>
                        <a:t>CL</a:t>
                      </a:r>
                      <a:endParaRPr lang="zh-CN" altLang="en-US" sz="1600" b="1" u="none" dirty="0">
                        <a:solidFill>
                          <a:schemeClr val="tx1"/>
                        </a:solidFill>
                      </a:endParaRPr>
                    </a:p>
                  </a:txBody>
                  <a:tcPr>
                    <a:solidFill>
                      <a:schemeClr val="bg1">
                        <a:lumMod val="95000"/>
                      </a:schemeClr>
                    </a:solidFill>
                  </a:tcPr>
                </a:tc>
                <a:tc>
                  <a:txBody>
                    <a:bodyPr/>
                    <a:lstStyle/>
                    <a:p>
                      <a:pPr algn="ctr"/>
                      <a:r>
                        <a:rPr lang="en-US" altLang="zh-CN" sz="1600" b="1" u="none" dirty="0">
                          <a:solidFill>
                            <a:schemeClr val="tx1"/>
                          </a:solidFill>
                        </a:rPr>
                        <a:t>VSM</a:t>
                      </a:r>
                      <a:endParaRPr lang="zh-CN" altLang="en-US" sz="1600" b="1" u="none" dirty="0">
                        <a:solidFill>
                          <a:schemeClr val="tx1"/>
                        </a:solidFill>
                      </a:endParaRPr>
                    </a:p>
                  </a:txBody>
                  <a:tcPr>
                    <a:solidFill>
                      <a:schemeClr val="bg1"/>
                    </a:solidFill>
                  </a:tcPr>
                </a:tc>
                <a:tc>
                  <a:txBody>
                    <a:bodyPr/>
                    <a:lstStyle/>
                    <a:p>
                      <a:pPr algn="ctr"/>
                      <a:r>
                        <a:rPr lang="en-US" altLang="zh-CN" sz="1600" b="1" u="none" dirty="0">
                          <a:solidFill>
                            <a:schemeClr val="tx1"/>
                          </a:solidFill>
                        </a:rPr>
                        <a:t>CL</a:t>
                      </a:r>
                      <a:endParaRPr lang="zh-CN" altLang="en-US" sz="1600" b="1" u="none" dirty="0">
                        <a:solidFill>
                          <a:schemeClr val="tx1"/>
                        </a:solidFill>
                      </a:endParaRPr>
                    </a:p>
                  </a:txBody>
                  <a:tcPr>
                    <a:solidFill>
                      <a:schemeClr val="bg1">
                        <a:lumMod val="95000"/>
                      </a:schemeClr>
                    </a:solidFill>
                  </a:tcPr>
                </a:tc>
                <a:tc>
                  <a:txBody>
                    <a:bodyPr/>
                    <a:lstStyle/>
                    <a:p>
                      <a:pPr algn="ctr"/>
                      <a:r>
                        <a:rPr lang="en-US" altLang="zh-CN" sz="1600" b="1" u="none" dirty="0">
                          <a:solidFill>
                            <a:schemeClr val="tx1"/>
                          </a:solidFill>
                        </a:rPr>
                        <a:t>VSM</a:t>
                      </a:r>
                      <a:endParaRPr lang="zh-CN" altLang="en-US" sz="1600" b="1" u="none" dirty="0">
                        <a:solidFill>
                          <a:schemeClr val="tx1"/>
                        </a:solidFill>
                      </a:endParaRPr>
                    </a:p>
                  </a:txBody>
                  <a:tcPr>
                    <a:solidFill>
                      <a:schemeClr val="bg1"/>
                    </a:solidFill>
                  </a:tcPr>
                </a:tc>
                <a:tc>
                  <a:txBody>
                    <a:bodyPr/>
                    <a:lstStyle/>
                    <a:p>
                      <a:pPr algn="ctr"/>
                      <a:r>
                        <a:rPr lang="en-US" altLang="zh-CN" sz="1600" b="1" u="none" dirty="0">
                          <a:solidFill>
                            <a:schemeClr val="tx1"/>
                          </a:solidFill>
                        </a:rPr>
                        <a:t>CL</a:t>
                      </a:r>
                      <a:endParaRPr lang="zh-CN" altLang="en-US" sz="1600" b="1" u="none" dirty="0">
                        <a:solidFill>
                          <a:schemeClr val="tx1"/>
                        </a:solidFill>
                      </a:endParaRPr>
                    </a:p>
                  </a:txBody>
                  <a:tcPr>
                    <a:solidFill>
                      <a:schemeClr val="bg1">
                        <a:lumMod val="95000"/>
                      </a:schemeClr>
                    </a:solidFill>
                  </a:tcPr>
                </a:tc>
                <a:tc>
                  <a:txBody>
                    <a:bodyPr/>
                    <a:lstStyle/>
                    <a:p>
                      <a:pPr algn="ctr"/>
                      <a:r>
                        <a:rPr lang="en-US" altLang="zh-CN" sz="1600" b="1" u="none" dirty="0">
                          <a:solidFill>
                            <a:schemeClr val="tx1"/>
                          </a:solidFill>
                        </a:rPr>
                        <a:t>VSM</a:t>
                      </a:r>
                      <a:endParaRPr lang="zh-CN" altLang="en-US" sz="1600" b="1" u="none" dirty="0">
                        <a:solidFill>
                          <a:schemeClr val="tx1"/>
                        </a:solidFill>
                      </a:endParaRPr>
                    </a:p>
                  </a:txBody>
                  <a:tcPr>
                    <a:solidFill>
                      <a:schemeClr val="bg1"/>
                    </a:solidFill>
                  </a:tcPr>
                </a:tc>
                <a:tc>
                  <a:txBody>
                    <a:bodyPr/>
                    <a:lstStyle/>
                    <a:p>
                      <a:pPr algn="ctr"/>
                      <a:r>
                        <a:rPr lang="en-US" altLang="zh-CN" sz="1600" b="1" u="none" dirty="0">
                          <a:solidFill>
                            <a:schemeClr val="tx1"/>
                          </a:solidFill>
                        </a:rPr>
                        <a:t>CL</a:t>
                      </a:r>
                      <a:endParaRPr lang="zh-CN" altLang="en-US" sz="1600" b="1" u="none" dirty="0">
                        <a:solidFill>
                          <a:schemeClr val="tx1"/>
                        </a:solidFill>
                      </a:endParaRPr>
                    </a:p>
                  </a:txBody>
                  <a:tcPr>
                    <a:solidFill>
                      <a:schemeClr val="bg1">
                        <a:lumMod val="95000"/>
                      </a:schemeClr>
                    </a:solidFill>
                  </a:tcPr>
                </a:tc>
                <a:tc>
                  <a:txBody>
                    <a:bodyPr/>
                    <a:lstStyle/>
                    <a:p>
                      <a:pPr algn="ctr"/>
                      <a:r>
                        <a:rPr lang="en-US" altLang="zh-CN" sz="1600" b="1" u="none" dirty="0">
                          <a:solidFill>
                            <a:schemeClr val="tx1"/>
                          </a:solidFill>
                        </a:rPr>
                        <a:t>VSM</a:t>
                      </a:r>
                      <a:endParaRPr lang="zh-CN" altLang="en-US" sz="1600" b="1" u="none" dirty="0">
                        <a:solidFill>
                          <a:schemeClr val="tx1"/>
                        </a:solidFill>
                      </a:endParaRPr>
                    </a:p>
                  </a:txBody>
                  <a:tcPr>
                    <a:solidFill>
                      <a:schemeClr val="bg1"/>
                    </a:solidFill>
                  </a:tcPr>
                </a:tc>
                <a:tc>
                  <a:txBody>
                    <a:bodyPr/>
                    <a:lstStyle/>
                    <a:p>
                      <a:pPr algn="ctr"/>
                      <a:r>
                        <a:rPr lang="en-US" altLang="zh-CN" sz="1600" b="1" u="none" dirty="0">
                          <a:solidFill>
                            <a:schemeClr val="tx1"/>
                          </a:solidFill>
                        </a:rPr>
                        <a:t>CL</a:t>
                      </a:r>
                      <a:endParaRPr lang="zh-CN" altLang="en-US" sz="1600" b="1" u="none" dirty="0">
                        <a:solidFill>
                          <a:schemeClr val="tx1"/>
                        </a:solidFill>
                      </a:endParaRPr>
                    </a:p>
                  </a:txBody>
                  <a:tcPr>
                    <a:solidFill>
                      <a:schemeClr val="bg1">
                        <a:lumMod val="95000"/>
                      </a:schemeClr>
                    </a:solidFill>
                  </a:tcPr>
                </a:tc>
                <a:extLst>
                  <a:ext uri="{0D108BD9-81ED-4DB2-BD59-A6C34878D82A}">
                    <a16:rowId xmlns:a16="http://schemas.microsoft.com/office/drawing/2014/main" val="3966169703"/>
                  </a:ext>
                </a:extLst>
              </a:tr>
              <a:tr h="370840">
                <a:tc>
                  <a:txBody>
                    <a:bodyPr/>
                    <a:lstStyle/>
                    <a:p>
                      <a:pPr algn="ctr"/>
                      <a:r>
                        <a:rPr lang="en-US" altLang="zh-CN" sz="1600" u="none" dirty="0">
                          <a:solidFill>
                            <a:schemeClr val="tx1"/>
                          </a:solidFill>
                        </a:rPr>
                        <a:t>Flask</a:t>
                      </a:r>
                      <a:endParaRPr lang="zh-CN" altLang="en-US" sz="1600" u="none" dirty="0">
                        <a:solidFill>
                          <a:schemeClr val="tx1"/>
                        </a:solidFill>
                      </a:endParaRPr>
                    </a:p>
                  </a:txBody>
                  <a:tcPr>
                    <a:solidFill>
                      <a:schemeClr val="bg1"/>
                    </a:solidFill>
                  </a:tcPr>
                </a:tc>
                <a:tc>
                  <a:txBody>
                    <a:bodyPr/>
                    <a:lstStyle/>
                    <a:p>
                      <a:pPr algn="ctr"/>
                      <a:r>
                        <a:rPr lang="en-US" altLang="zh-CN" sz="1600" u="none" dirty="0">
                          <a:solidFill>
                            <a:schemeClr val="tx1"/>
                          </a:solidFill>
                        </a:rPr>
                        <a:t>0.033</a:t>
                      </a:r>
                      <a:endParaRPr lang="zh-CN" altLang="en-US" sz="1600" u="none" dirty="0">
                        <a:solidFill>
                          <a:schemeClr val="tx1"/>
                        </a:solidFill>
                      </a:endParaRPr>
                    </a:p>
                  </a:txBody>
                  <a:tcPr anchor="ctr">
                    <a:solidFill>
                      <a:schemeClr val="bg1">
                        <a:lumMod val="95000"/>
                      </a:schemeClr>
                    </a:solidFill>
                  </a:tcPr>
                </a:tc>
                <a:tc>
                  <a:txBody>
                    <a:bodyPr/>
                    <a:lstStyle/>
                    <a:p>
                      <a:pPr algn="ctr"/>
                      <a:r>
                        <a:rPr lang="en-US" altLang="zh-CN" sz="1600" b="0" u="none" dirty="0">
                          <a:solidFill>
                            <a:schemeClr val="tx1"/>
                          </a:solidFill>
                        </a:rPr>
                        <a:t>0.031</a:t>
                      </a:r>
                    </a:p>
                  </a:txBody>
                  <a:tcPr anchor="ctr">
                    <a:solidFill>
                      <a:schemeClr val="bg1"/>
                    </a:solidFill>
                  </a:tcPr>
                </a:tc>
                <a:tc>
                  <a:txBody>
                    <a:bodyPr/>
                    <a:lstStyle/>
                    <a:p>
                      <a:pPr algn="ctr"/>
                      <a:r>
                        <a:rPr lang="en-US" altLang="zh-CN" sz="1600" u="sng" dirty="0">
                          <a:solidFill>
                            <a:schemeClr val="tx1"/>
                          </a:solidFill>
                        </a:rPr>
                        <a:t>0.035</a:t>
                      </a:r>
                    </a:p>
                  </a:txBody>
                  <a:tcPr anchor="ctr">
                    <a:solidFill>
                      <a:schemeClr val="bg1">
                        <a:lumMod val="95000"/>
                      </a:schemeClr>
                    </a:solidFill>
                  </a:tcPr>
                </a:tc>
                <a:tc>
                  <a:txBody>
                    <a:bodyPr/>
                    <a:lstStyle/>
                    <a:p>
                      <a:pPr algn="ctr"/>
                      <a:r>
                        <a:rPr lang="en-US" altLang="zh-CN" sz="1600" b="0" u="none" dirty="0">
                          <a:solidFill>
                            <a:schemeClr val="tx1"/>
                          </a:solidFill>
                        </a:rPr>
                        <a:t>0.063</a:t>
                      </a:r>
                    </a:p>
                  </a:txBody>
                  <a:tcPr anchor="ctr">
                    <a:solidFill>
                      <a:schemeClr val="bg1"/>
                    </a:solidFill>
                  </a:tcPr>
                </a:tc>
                <a:tc>
                  <a:txBody>
                    <a:bodyPr/>
                    <a:lstStyle/>
                    <a:p>
                      <a:pPr algn="ctr"/>
                      <a:r>
                        <a:rPr lang="en-US" altLang="zh-CN" sz="1600" u="sng" dirty="0">
                          <a:solidFill>
                            <a:schemeClr val="tx1"/>
                          </a:solidFill>
                        </a:rPr>
                        <a:t>0.064</a:t>
                      </a:r>
                    </a:p>
                  </a:txBody>
                  <a:tcPr anchor="ctr">
                    <a:solidFill>
                      <a:schemeClr val="bg1">
                        <a:lumMod val="95000"/>
                      </a:schemeClr>
                    </a:solidFill>
                  </a:tcPr>
                </a:tc>
                <a:tc>
                  <a:txBody>
                    <a:bodyPr/>
                    <a:lstStyle/>
                    <a:p>
                      <a:pPr algn="ctr"/>
                      <a:r>
                        <a:rPr lang="en-US" altLang="zh-CN" sz="1600" b="0" u="none" dirty="0">
                          <a:solidFill>
                            <a:schemeClr val="tx1"/>
                          </a:solidFill>
                        </a:rPr>
                        <a:t>0.149</a:t>
                      </a:r>
                    </a:p>
                  </a:txBody>
                  <a:tcPr anchor="ctr">
                    <a:solidFill>
                      <a:schemeClr val="bg1"/>
                    </a:solidFill>
                  </a:tcPr>
                </a:tc>
                <a:tc>
                  <a:txBody>
                    <a:bodyPr/>
                    <a:lstStyle/>
                    <a:p>
                      <a:pPr algn="ctr"/>
                      <a:r>
                        <a:rPr lang="en-US" altLang="zh-CN" sz="1600" u="sng" dirty="0">
                          <a:solidFill>
                            <a:schemeClr val="tx1"/>
                          </a:solidFill>
                        </a:rPr>
                        <a:t>0.164</a:t>
                      </a:r>
                    </a:p>
                  </a:txBody>
                  <a:tcPr anchor="ctr">
                    <a:solidFill>
                      <a:schemeClr val="bg1">
                        <a:lumMod val="95000"/>
                      </a:schemeClr>
                    </a:solidFill>
                  </a:tcPr>
                </a:tc>
                <a:tc>
                  <a:txBody>
                    <a:bodyPr/>
                    <a:lstStyle/>
                    <a:p>
                      <a:pPr algn="ctr"/>
                      <a:r>
                        <a:rPr lang="en-US" altLang="zh-CN" sz="1600" b="0" u="none" dirty="0">
                          <a:solidFill>
                            <a:schemeClr val="tx1"/>
                          </a:solidFill>
                        </a:rPr>
                        <a:t>0.210</a:t>
                      </a:r>
                    </a:p>
                  </a:txBody>
                  <a:tcPr anchor="ctr">
                    <a:solidFill>
                      <a:schemeClr val="bg1"/>
                    </a:solidFill>
                  </a:tcPr>
                </a:tc>
                <a:tc>
                  <a:txBody>
                    <a:bodyPr/>
                    <a:lstStyle/>
                    <a:p>
                      <a:pPr algn="ctr"/>
                      <a:r>
                        <a:rPr lang="en-US" altLang="zh-CN" sz="1600" u="sng" dirty="0">
                          <a:solidFill>
                            <a:schemeClr val="tx1"/>
                          </a:solidFill>
                        </a:rPr>
                        <a:t>0.331</a:t>
                      </a:r>
                    </a:p>
                  </a:txBody>
                  <a:tcPr anchor="ctr">
                    <a:solidFill>
                      <a:schemeClr val="bg1">
                        <a:lumMod val="95000"/>
                      </a:schemeClr>
                    </a:solidFill>
                  </a:tcPr>
                </a:tc>
                <a:tc>
                  <a:txBody>
                    <a:bodyPr/>
                    <a:lstStyle/>
                    <a:p>
                      <a:pPr algn="ctr"/>
                      <a:r>
                        <a:rPr lang="en-US" altLang="zh-CN" sz="1600" b="0" u="none" dirty="0">
                          <a:solidFill>
                            <a:schemeClr val="tx1"/>
                          </a:solidFill>
                        </a:rPr>
                        <a:t>0.306</a:t>
                      </a:r>
                    </a:p>
                  </a:txBody>
                  <a:tcPr anchor="ctr">
                    <a:solidFill>
                      <a:schemeClr val="bg1"/>
                    </a:solidFill>
                  </a:tcPr>
                </a:tc>
                <a:tc>
                  <a:txBody>
                    <a:bodyPr/>
                    <a:lstStyle/>
                    <a:p>
                      <a:pPr algn="ctr"/>
                      <a:r>
                        <a:rPr lang="en-US" altLang="zh-CN" sz="1600" b="0" u="sng" dirty="0">
                          <a:solidFill>
                            <a:schemeClr val="tx1"/>
                          </a:solidFill>
                        </a:rPr>
                        <a:t>0.392</a:t>
                      </a:r>
                    </a:p>
                  </a:txBody>
                  <a:tcPr anchor="ctr">
                    <a:solidFill>
                      <a:schemeClr val="bg1">
                        <a:lumMod val="95000"/>
                      </a:schemeClr>
                    </a:solidFill>
                  </a:tcPr>
                </a:tc>
                <a:extLst>
                  <a:ext uri="{0D108BD9-81ED-4DB2-BD59-A6C34878D82A}">
                    <a16:rowId xmlns:a16="http://schemas.microsoft.com/office/drawing/2014/main" val="362774653"/>
                  </a:ext>
                </a:extLst>
              </a:tr>
              <a:tr h="370840">
                <a:tc>
                  <a:txBody>
                    <a:bodyPr/>
                    <a:lstStyle/>
                    <a:p>
                      <a:pPr algn="ctr"/>
                      <a:r>
                        <a:rPr lang="en-US" altLang="zh-CN" sz="1600" u="none" dirty="0" err="1">
                          <a:solidFill>
                            <a:schemeClr val="tx1"/>
                          </a:solidFill>
                        </a:rPr>
                        <a:t>Pgcli</a:t>
                      </a:r>
                      <a:endParaRPr lang="zh-CN" altLang="en-US" sz="1600" u="none" dirty="0">
                        <a:solidFill>
                          <a:schemeClr val="tx1"/>
                        </a:solidFill>
                      </a:endParaRPr>
                    </a:p>
                  </a:txBody>
                  <a:tcPr>
                    <a:solidFill>
                      <a:schemeClr val="bg1"/>
                    </a:solidFill>
                  </a:tcPr>
                </a:tc>
                <a:tc>
                  <a:txBody>
                    <a:bodyPr/>
                    <a:lstStyle/>
                    <a:p>
                      <a:pPr algn="ctr"/>
                      <a:r>
                        <a:rPr lang="en-US" altLang="zh-CN" sz="1600" u="none" dirty="0">
                          <a:solidFill>
                            <a:schemeClr val="tx1"/>
                          </a:solidFill>
                        </a:rPr>
                        <a:t>0.036</a:t>
                      </a:r>
                      <a:endParaRPr lang="zh-CN" altLang="en-US" sz="1600" u="none" dirty="0">
                        <a:solidFill>
                          <a:schemeClr val="tx1"/>
                        </a:solidFill>
                      </a:endParaRPr>
                    </a:p>
                  </a:txBody>
                  <a:tcPr anchor="ctr">
                    <a:solidFill>
                      <a:schemeClr val="bg1">
                        <a:lumMod val="95000"/>
                      </a:schemeClr>
                    </a:solidFill>
                  </a:tcPr>
                </a:tc>
                <a:tc>
                  <a:txBody>
                    <a:bodyPr/>
                    <a:lstStyle/>
                    <a:p>
                      <a:pPr algn="ctr"/>
                      <a:r>
                        <a:rPr lang="en-US" altLang="zh-CN" sz="1600" b="0" u="sng" dirty="0">
                          <a:solidFill>
                            <a:schemeClr val="tx1"/>
                          </a:solidFill>
                        </a:rPr>
                        <a:t>0.047</a:t>
                      </a:r>
                    </a:p>
                  </a:txBody>
                  <a:tcPr anchor="ctr">
                    <a:solidFill>
                      <a:schemeClr val="bg1"/>
                    </a:solidFill>
                  </a:tcPr>
                </a:tc>
                <a:tc>
                  <a:txBody>
                    <a:bodyPr/>
                    <a:lstStyle/>
                    <a:p>
                      <a:pPr algn="ctr"/>
                      <a:r>
                        <a:rPr lang="en-US" altLang="zh-CN" sz="1600" u="none" dirty="0">
                          <a:solidFill>
                            <a:schemeClr val="tx1"/>
                          </a:solidFill>
                        </a:rPr>
                        <a:t>0.044</a:t>
                      </a:r>
                    </a:p>
                  </a:txBody>
                  <a:tcPr anchor="ctr">
                    <a:solidFill>
                      <a:schemeClr val="bg1">
                        <a:lumMod val="95000"/>
                      </a:schemeClr>
                    </a:solidFill>
                  </a:tcPr>
                </a:tc>
                <a:tc>
                  <a:txBody>
                    <a:bodyPr/>
                    <a:lstStyle/>
                    <a:p>
                      <a:pPr algn="ctr"/>
                      <a:r>
                        <a:rPr lang="en-US" altLang="zh-CN" sz="1600" b="0" u="sng" dirty="0">
                          <a:solidFill>
                            <a:schemeClr val="tx1"/>
                          </a:solidFill>
                        </a:rPr>
                        <a:t>0.082</a:t>
                      </a:r>
                    </a:p>
                  </a:txBody>
                  <a:tcPr anchor="ctr">
                    <a:solidFill>
                      <a:schemeClr val="bg1"/>
                    </a:solidFill>
                  </a:tcPr>
                </a:tc>
                <a:tc>
                  <a:txBody>
                    <a:bodyPr/>
                    <a:lstStyle/>
                    <a:p>
                      <a:pPr algn="ctr"/>
                      <a:r>
                        <a:rPr lang="en-US" altLang="zh-CN" sz="1600" u="none" dirty="0">
                          <a:solidFill>
                            <a:schemeClr val="tx1"/>
                          </a:solidFill>
                        </a:rPr>
                        <a:t>0.074</a:t>
                      </a:r>
                    </a:p>
                  </a:txBody>
                  <a:tcPr anchor="ctr">
                    <a:solidFill>
                      <a:schemeClr val="bg1">
                        <a:lumMod val="95000"/>
                      </a:schemeClr>
                    </a:solidFill>
                  </a:tcPr>
                </a:tc>
                <a:tc>
                  <a:txBody>
                    <a:bodyPr/>
                    <a:lstStyle/>
                    <a:p>
                      <a:pPr algn="ctr"/>
                      <a:r>
                        <a:rPr lang="en-US" altLang="zh-CN" sz="1600" b="0" u="none" dirty="0">
                          <a:solidFill>
                            <a:schemeClr val="tx1"/>
                          </a:solidFill>
                        </a:rPr>
                        <a:t>0.148</a:t>
                      </a:r>
                    </a:p>
                  </a:txBody>
                  <a:tcPr anchor="ctr">
                    <a:solidFill>
                      <a:schemeClr val="bg1"/>
                    </a:solidFill>
                  </a:tcPr>
                </a:tc>
                <a:tc>
                  <a:txBody>
                    <a:bodyPr/>
                    <a:lstStyle/>
                    <a:p>
                      <a:pPr algn="ctr"/>
                      <a:r>
                        <a:rPr lang="en-US" altLang="zh-CN" sz="1600" b="0" u="sng" dirty="0">
                          <a:solidFill>
                            <a:schemeClr val="tx1"/>
                          </a:solidFill>
                        </a:rPr>
                        <a:t>0.181</a:t>
                      </a:r>
                    </a:p>
                  </a:txBody>
                  <a:tcPr anchor="ctr">
                    <a:solidFill>
                      <a:schemeClr val="bg1">
                        <a:lumMod val="95000"/>
                      </a:schemeClr>
                    </a:solidFill>
                  </a:tcPr>
                </a:tc>
                <a:tc>
                  <a:txBody>
                    <a:bodyPr/>
                    <a:lstStyle/>
                    <a:p>
                      <a:pPr algn="ctr"/>
                      <a:r>
                        <a:rPr lang="en-US" altLang="zh-CN" sz="1600" b="0" u="sng" dirty="0">
                          <a:solidFill>
                            <a:schemeClr val="tx1"/>
                          </a:solidFill>
                        </a:rPr>
                        <a:t>0.233</a:t>
                      </a:r>
                    </a:p>
                  </a:txBody>
                  <a:tcPr anchor="ctr">
                    <a:solidFill>
                      <a:schemeClr val="bg1"/>
                    </a:solidFill>
                  </a:tcPr>
                </a:tc>
                <a:tc>
                  <a:txBody>
                    <a:bodyPr/>
                    <a:lstStyle/>
                    <a:p>
                      <a:pPr algn="ctr"/>
                      <a:r>
                        <a:rPr lang="en-US" altLang="zh-CN" sz="1600" b="0" u="none" dirty="0">
                          <a:solidFill>
                            <a:schemeClr val="tx1"/>
                          </a:solidFill>
                        </a:rPr>
                        <a:t>0.182</a:t>
                      </a:r>
                    </a:p>
                  </a:txBody>
                  <a:tcPr anchor="ctr">
                    <a:solidFill>
                      <a:schemeClr val="bg1">
                        <a:lumMod val="95000"/>
                      </a:schemeClr>
                    </a:solidFill>
                  </a:tcPr>
                </a:tc>
                <a:tc>
                  <a:txBody>
                    <a:bodyPr/>
                    <a:lstStyle/>
                    <a:p>
                      <a:pPr algn="ctr"/>
                      <a:r>
                        <a:rPr lang="en-US" altLang="zh-CN" sz="1600" b="0" u="sng" dirty="0">
                          <a:solidFill>
                            <a:schemeClr val="tx1"/>
                          </a:solidFill>
                        </a:rPr>
                        <a:t>0.295</a:t>
                      </a:r>
                    </a:p>
                  </a:txBody>
                  <a:tcPr anchor="ctr">
                    <a:solidFill>
                      <a:schemeClr val="bg1"/>
                    </a:solidFill>
                  </a:tcPr>
                </a:tc>
                <a:tc>
                  <a:txBody>
                    <a:bodyPr/>
                    <a:lstStyle/>
                    <a:p>
                      <a:pPr algn="ctr"/>
                      <a:r>
                        <a:rPr lang="en-US" altLang="zh-CN" sz="1600" u="none" dirty="0">
                          <a:solidFill>
                            <a:schemeClr val="tx1"/>
                          </a:solidFill>
                        </a:rPr>
                        <a:t>0.203</a:t>
                      </a:r>
                    </a:p>
                  </a:txBody>
                  <a:tcPr anchor="ctr">
                    <a:solidFill>
                      <a:schemeClr val="bg1">
                        <a:lumMod val="95000"/>
                      </a:schemeClr>
                    </a:solidFill>
                  </a:tcPr>
                </a:tc>
                <a:extLst>
                  <a:ext uri="{0D108BD9-81ED-4DB2-BD59-A6C34878D82A}">
                    <a16:rowId xmlns:a16="http://schemas.microsoft.com/office/drawing/2014/main" val="2063203867"/>
                  </a:ext>
                </a:extLst>
              </a:tr>
              <a:tr h="370840">
                <a:tc>
                  <a:txBody>
                    <a:bodyPr/>
                    <a:lstStyle/>
                    <a:p>
                      <a:pPr algn="ctr"/>
                      <a:r>
                        <a:rPr lang="en-US" altLang="zh-CN" sz="1600" u="none" dirty="0" err="1">
                          <a:solidFill>
                            <a:schemeClr val="tx1"/>
                          </a:solidFill>
                        </a:rPr>
                        <a:t>Keras</a:t>
                      </a:r>
                      <a:endParaRPr lang="zh-CN" altLang="en-US" sz="1600" u="none" dirty="0">
                        <a:solidFill>
                          <a:schemeClr val="tx1"/>
                        </a:solidFill>
                      </a:endParaRPr>
                    </a:p>
                  </a:txBody>
                  <a:tcPr>
                    <a:solidFill>
                      <a:schemeClr val="bg1"/>
                    </a:solidFill>
                  </a:tcPr>
                </a:tc>
                <a:tc>
                  <a:txBody>
                    <a:bodyPr/>
                    <a:lstStyle/>
                    <a:p>
                      <a:pPr algn="ctr"/>
                      <a:r>
                        <a:rPr lang="en-US" altLang="zh-CN" sz="1600" u="none" dirty="0">
                          <a:solidFill>
                            <a:schemeClr val="tx1"/>
                          </a:solidFill>
                        </a:rPr>
                        <a:t>0.032</a:t>
                      </a:r>
                      <a:endParaRPr lang="zh-CN" altLang="en-US" sz="1600" u="none" dirty="0">
                        <a:solidFill>
                          <a:schemeClr val="tx1"/>
                        </a:solidFill>
                      </a:endParaRPr>
                    </a:p>
                  </a:txBody>
                  <a:tcPr anchor="ctr">
                    <a:solidFill>
                      <a:schemeClr val="bg1">
                        <a:lumMod val="95000"/>
                      </a:schemeClr>
                    </a:solidFill>
                  </a:tcPr>
                </a:tc>
                <a:tc>
                  <a:txBody>
                    <a:bodyPr/>
                    <a:lstStyle/>
                    <a:p>
                      <a:pPr algn="ctr"/>
                      <a:r>
                        <a:rPr lang="en-US" altLang="zh-CN" sz="1600" u="sng" dirty="0">
                          <a:solidFill>
                            <a:schemeClr val="tx1"/>
                          </a:solidFill>
                        </a:rPr>
                        <a:t>0.041</a:t>
                      </a:r>
                    </a:p>
                  </a:txBody>
                  <a:tcPr anchor="ctr">
                    <a:solidFill>
                      <a:schemeClr val="bg1"/>
                    </a:solidFill>
                  </a:tcPr>
                </a:tc>
                <a:tc>
                  <a:txBody>
                    <a:bodyPr/>
                    <a:lstStyle/>
                    <a:p>
                      <a:pPr algn="ctr"/>
                      <a:r>
                        <a:rPr lang="en-US" altLang="zh-CN" sz="1600" b="0" u="none" dirty="0">
                          <a:solidFill>
                            <a:schemeClr val="tx1"/>
                          </a:solidFill>
                        </a:rPr>
                        <a:t>0.038</a:t>
                      </a:r>
                    </a:p>
                  </a:txBody>
                  <a:tcPr anchor="ctr">
                    <a:solidFill>
                      <a:schemeClr val="bg1">
                        <a:lumMod val="95000"/>
                      </a:schemeClr>
                    </a:solidFill>
                  </a:tcPr>
                </a:tc>
                <a:tc>
                  <a:txBody>
                    <a:bodyPr/>
                    <a:lstStyle/>
                    <a:p>
                      <a:pPr algn="ctr"/>
                      <a:r>
                        <a:rPr lang="en-US" altLang="zh-CN" sz="1600" u="sng" dirty="0">
                          <a:solidFill>
                            <a:schemeClr val="tx1"/>
                          </a:solidFill>
                        </a:rPr>
                        <a:t>0.052</a:t>
                      </a:r>
                    </a:p>
                  </a:txBody>
                  <a:tcPr anchor="ctr">
                    <a:solidFill>
                      <a:schemeClr val="bg1"/>
                    </a:solidFill>
                  </a:tcPr>
                </a:tc>
                <a:tc>
                  <a:txBody>
                    <a:bodyPr/>
                    <a:lstStyle/>
                    <a:p>
                      <a:pPr algn="ctr"/>
                      <a:r>
                        <a:rPr lang="en-US" altLang="zh-CN" sz="1600" b="0" u="none" dirty="0">
                          <a:solidFill>
                            <a:schemeClr val="tx1"/>
                          </a:solidFill>
                        </a:rPr>
                        <a:t>0.038</a:t>
                      </a:r>
                    </a:p>
                  </a:txBody>
                  <a:tcPr anchor="ctr">
                    <a:solidFill>
                      <a:schemeClr val="bg1">
                        <a:lumMod val="95000"/>
                      </a:schemeClr>
                    </a:solidFill>
                  </a:tcPr>
                </a:tc>
                <a:tc>
                  <a:txBody>
                    <a:bodyPr/>
                    <a:lstStyle/>
                    <a:p>
                      <a:pPr algn="ctr"/>
                      <a:r>
                        <a:rPr lang="en-US" altLang="zh-CN" sz="1600" u="sng" dirty="0">
                          <a:solidFill>
                            <a:schemeClr val="tx1"/>
                          </a:solidFill>
                        </a:rPr>
                        <a:t>0.066</a:t>
                      </a:r>
                    </a:p>
                  </a:txBody>
                  <a:tcPr anchor="ctr">
                    <a:solidFill>
                      <a:schemeClr val="bg1"/>
                    </a:solidFill>
                  </a:tcPr>
                </a:tc>
                <a:tc>
                  <a:txBody>
                    <a:bodyPr/>
                    <a:lstStyle/>
                    <a:p>
                      <a:pPr algn="ctr"/>
                      <a:r>
                        <a:rPr lang="en-US" altLang="zh-CN" sz="1600" b="0" u="none" dirty="0">
                          <a:solidFill>
                            <a:schemeClr val="tx1"/>
                          </a:solidFill>
                        </a:rPr>
                        <a:t>0.042</a:t>
                      </a:r>
                    </a:p>
                  </a:txBody>
                  <a:tcPr anchor="ctr">
                    <a:solidFill>
                      <a:schemeClr val="bg1">
                        <a:lumMod val="95000"/>
                      </a:schemeClr>
                    </a:solidFill>
                  </a:tcPr>
                </a:tc>
                <a:tc>
                  <a:txBody>
                    <a:bodyPr/>
                    <a:lstStyle/>
                    <a:p>
                      <a:pPr algn="ctr"/>
                      <a:r>
                        <a:rPr lang="en-US" altLang="zh-CN" sz="1600" u="sng" dirty="0">
                          <a:solidFill>
                            <a:schemeClr val="tx1"/>
                          </a:solidFill>
                        </a:rPr>
                        <a:t>0.061</a:t>
                      </a:r>
                    </a:p>
                  </a:txBody>
                  <a:tcPr anchor="ctr">
                    <a:solidFill>
                      <a:schemeClr val="bg1"/>
                    </a:solidFill>
                  </a:tcPr>
                </a:tc>
                <a:tc>
                  <a:txBody>
                    <a:bodyPr/>
                    <a:lstStyle/>
                    <a:p>
                      <a:pPr algn="ctr"/>
                      <a:r>
                        <a:rPr lang="en-US" altLang="zh-CN" sz="1600" b="0" u="none" dirty="0">
                          <a:solidFill>
                            <a:schemeClr val="tx1"/>
                          </a:solidFill>
                        </a:rPr>
                        <a:t>0.033</a:t>
                      </a:r>
                    </a:p>
                  </a:txBody>
                  <a:tcPr anchor="ctr">
                    <a:solidFill>
                      <a:schemeClr val="bg1">
                        <a:lumMod val="95000"/>
                      </a:schemeClr>
                    </a:solidFill>
                  </a:tcPr>
                </a:tc>
                <a:tc>
                  <a:txBody>
                    <a:bodyPr/>
                    <a:lstStyle/>
                    <a:p>
                      <a:pPr algn="ctr"/>
                      <a:r>
                        <a:rPr lang="en-US" altLang="zh-CN" sz="1600" b="0" u="sng" dirty="0">
                          <a:solidFill>
                            <a:schemeClr val="tx1"/>
                          </a:solidFill>
                        </a:rPr>
                        <a:t>0.067</a:t>
                      </a:r>
                    </a:p>
                  </a:txBody>
                  <a:tcPr anchor="ctr">
                    <a:solidFill>
                      <a:schemeClr val="bg1"/>
                    </a:solidFill>
                  </a:tcPr>
                </a:tc>
                <a:tc>
                  <a:txBody>
                    <a:bodyPr/>
                    <a:lstStyle/>
                    <a:p>
                      <a:pPr algn="ctr"/>
                      <a:r>
                        <a:rPr lang="en-US" altLang="zh-CN" sz="1600" b="0" u="none" dirty="0">
                          <a:solidFill>
                            <a:schemeClr val="tx1"/>
                          </a:solidFill>
                        </a:rPr>
                        <a:t>0.041</a:t>
                      </a:r>
                    </a:p>
                  </a:txBody>
                  <a:tcPr anchor="ctr">
                    <a:solidFill>
                      <a:schemeClr val="bg1">
                        <a:lumMod val="95000"/>
                      </a:schemeClr>
                    </a:solidFill>
                  </a:tcPr>
                </a:tc>
                <a:extLst>
                  <a:ext uri="{0D108BD9-81ED-4DB2-BD59-A6C34878D82A}">
                    <a16:rowId xmlns:a16="http://schemas.microsoft.com/office/drawing/2014/main" val="1778525594"/>
                  </a:ext>
                </a:extLst>
              </a:tr>
            </a:tbl>
          </a:graphicData>
        </a:graphic>
      </p:graphicFrame>
      <p:sp>
        <p:nvSpPr>
          <p:cNvPr id="12" name="文本框 11">
            <a:extLst>
              <a:ext uri="{FF2B5EF4-FFF2-40B4-BE49-F238E27FC236}">
                <a16:creationId xmlns:a16="http://schemas.microsoft.com/office/drawing/2014/main" id="{4FCD9132-0AD2-45F9-B77B-98CCC1B8D87D}"/>
              </a:ext>
            </a:extLst>
          </p:cNvPr>
          <p:cNvSpPr txBox="1"/>
          <p:nvPr/>
        </p:nvSpPr>
        <p:spPr>
          <a:xfrm>
            <a:off x="3992092" y="4010095"/>
            <a:ext cx="3811749" cy="369332"/>
          </a:xfrm>
          <a:prstGeom prst="rect">
            <a:avLst/>
          </a:prstGeom>
          <a:noFill/>
        </p:spPr>
        <p:txBody>
          <a:bodyPr wrap="none" rtlCol="0">
            <a:spAutoFit/>
          </a:bodyPr>
          <a:lstStyle/>
          <a:p>
            <a:r>
              <a:rPr lang="en-US" altLang="zh-CN" i="1" dirty="0"/>
              <a:t>F1-Score of TNN trained by TraceFUN</a:t>
            </a:r>
            <a:endParaRPr lang="zh-CN" altLang="en-US" i="1" dirty="0"/>
          </a:p>
        </p:txBody>
      </p:sp>
      <p:sp>
        <p:nvSpPr>
          <p:cNvPr id="13" name="文本框 12">
            <a:extLst>
              <a:ext uri="{FF2B5EF4-FFF2-40B4-BE49-F238E27FC236}">
                <a16:creationId xmlns:a16="http://schemas.microsoft.com/office/drawing/2014/main" id="{00EBDA5B-1A3C-4C8F-9D4E-78C0CF86471D}"/>
              </a:ext>
            </a:extLst>
          </p:cNvPr>
          <p:cNvSpPr txBox="1"/>
          <p:nvPr/>
        </p:nvSpPr>
        <p:spPr>
          <a:xfrm>
            <a:off x="3500347" y="6301589"/>
            <a:ext cx="5412005" cy="553998"/>
          </a:xfrm>
          <a:prstGeom prst="rect">
            <a:avLst/>
          </a:prstGeom>
          <a:noFill/>
        </p:spPr>
        <p:txBody>
          <a:bodyPr wrap="square" rtlCol="0">
            <a:spAutoFit/>
          </a:bodyPr>
          <a:lstStyle/>
          <a:p>
            <a:r>
              <a:rPr lang="en-US" altLang="zh-CN" sz="1500" i="1" dirty="0">
                <a:solidFill>
                  <a:srgbClr val="FF0000"/>
                </a:solidFill>
              </a:rPr>
              <a:t>Note that the displayed results are partially selected from our paper. </a:t>
            </a:r>
          </a:p>
          <a:p>
            <a:r>
              <a:rPr lang="en-US" altLang="zh-CN" sz="1500" i="1" dirty="0">
                <a:solidFill>
                  <a:srgbClr val="FF0000"/>
                </a:solidFill>
              </a:rPr>
              <a:t>For full results, please refer to our paper.</a:t>
            </a:r>
            <a:endParaRPr lang="zh-CN" altLang="en-US" sz="1500" i="1" dirty="0">
              <a:solidFill>
                <a:srgbClr val="FF0000"/>
              </a:solidFill>
            </a:endParaRPr>
          </a:p>
        </p:txBody>
      </p:sp>
    </p:spTree>
    <p:extLst>
      <p:ext uri="{BB962C8B-B14F-4D97-AF65-F5344CB8AC3E}">
        <p14:creationId xmlns:p14="http://schemas.microsoft.com/office/powerpoint/2010/main" val="219683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BA97F-3916-4EA6-A8F6-F67BE64584D4}"/>
              </a:ext>
            </a:extLst>
          </p:cNvPr>
          <p:cNvSpPr>
            <a:spLocks noGrp="1"/>
          </p:cNvSpPr>
          <p:nvPr>
            <p:ph type="title"/>
          </p:nvPr>
        </p:nvSpPr>
        <p:spPr/>
        <p:txBody>
          <a:bodyPr/>
          <a:lstStyle/>
          <a:p>
            <a:r>
              <a:rPr lang="en-US" altLang="zh-CN" dirty="0"/>
              <a:t>7. Results-RQ2 (Cont.)</a:t>
            </a:r>
            <a:endParaRPr lang="zh-CN" altLang="en-US" dirty="0"/>
          </a:p>
        </p:txBody>
      </p:sp>
      <p:sp>
        <p:nvSpPr>
          <p:cNvPr id="5" name="文本框 4">
            <a:extLst>
              <a:ext uri="{FF2B5EF4-FFF2-40B4-BE49-F238E27FC236}">
                <a16:creationId xmlns:a16="http://schemas.microsoft.com/office/drawing/2014/main" id="{FE7D2440-ADC2-403A-8CA8-B075549F6BC6}"/>
              </a:ext>
            </a:extLst>
          </p:cNvPr>
          <p:cNvSpPr txBox="1"/>
          <p:nvPr/>
        </p:nvSpPr>
        <p:spPr>
          <a:xfrm>
            <a:off x="1278571" y="2828835"/>
            <a:ext cx="9634856" cy="1200329"/>
          </a:xfrm>
          <a:prstGeom prst="rect">
            <a:avLst/>
          </a:prstGeom>
          <a:noFill/>
          <a:ln w="12700">
            <a:solidFill>
              <a:schemeClr val="tx1"/>
            </a:solidFill>
            <a:prstDash val="dash"/>
          </a:ln>
        </p:spPr>
        <p:txBody>
          <a:bodyPr wrap="square" rtlCol="0">
            <a:spAutoFit/>
          </a:bodyPr>
          <a:lstStyle/>
          <a:p>
            <a:r>
              <a:rPr lang="en-US" altLang="zh-CN" b="1" dirty="0"/>
              <a:t>Answer: </a:t>
            </a:r>
            <a:r>
              <a:rPr lang="en-US" altLang="zh-CN" dirty="0"/>
              <a:t>The performance improvements by VSM and CL used in TraceFUN are different regarding different TLR methods and datasets. It is necessary to select a suitable similarity prediction method according to specific TLR methods and datasets to improve the performance better. For the TLR task on issues and commits, users are suggested to use VSM and CL.</a:t>
            </a:r>
            <a:endParaRPr lang="zh-CN" altLang="en-US" dirty="0"/>
          </a:p>
        </p:txBody>
      </p:sp>
      <p:sp>
        <p:nvSpPr>
          <p:cNvPr id="6" name="文本框 5">
            <a:extLst>
              <a:ext uri="{FF2B5EF4-FFF2-40B4-BE49-F238E27FC236}">
                <a16:creationId xmlns:a16="http://schemas.microsoft.com/office/drawing/2014/main" id="{9F36E437-0EB4-4E1C-B1B1-9489DA9ED684}"/>
              </a:ext>
            </a:extLst>
          </p:cNvPr>
          <p:cNvSpPr txBox="1"/>
          <p:nvPr/>
        </p:nvSpPr>
        <p:spPr>
          <a:xfrm>
            <a:off x="227462" y="1217258"/>
            <a:ext cx="9912477"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RQ2: What’s the impact of different similarity prediction methods used in TraceFUN on TLR performance?</a:t>
            </a:r>
          </a:p>
        </p:txBody>
      </p:sp>
    </p:spTree>
    <p:extLst>
      <p:ext uri="{BB962C8B-B14F-4D97-AF65-F5344CB8AC3E}">
        <p14:creationId xmlns:p14="http://schemas.microsoft.com/office/powerpoint/2010/main" val="1190985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9B441-DC57-49B1-BA99-16A19D9B0E4D}"/>
              </a:ext>
            </a:extLst>
          </p:cNvPr>
          <p:cNvSpPr>
            <a:spLocks noGrp="1"/>
          </p:cNvSpPr>
          <p:nvPr>
            <p:ph type="title"/>
          </p:nvPr>
        </p:nvSpPr>
        <p:spPr/>
        <p:txBody>
          <a:bodyPr/>
          <a:lstStyle/>
          <a:p>
            <a:r>
              <a:rPr lang="en-US" altLang="zh-CN" dirty="0"/>
              <a:t>7. Results-RQ3</a:t>
            </a:r>
            <a:endParaRPr lang="zh-CN" altLang="en-US" dirty="0"/>
          </a:p>
        </p:txBody>
      </p:sp>
      <p:sp>
        <p:nvSpPr>
          <p:cNvPr id="7" name="文本框 6">
            <a:extLst>
              <a:ext uri="{FF2B5EF4-FFF2-40B4-BE49-F238E27FC236}">
                <a16:creationId xmlns:a16="http://schemas.microsoft.com/office/drawing/2014/main" id="{CF01EDB4-F1CD-4763-BD1E-377EF20CABF8}"/>
              </a:ext>
            </a:extLst>
          </p:cNvPr>
          <p:cNvSpPr txBox="1"/>
          <p:nvPr/>
        </p:nvSpPr>
        <p:spPr>
          <a:xfrm>
            <a:off x="227462" y="1217258"/>
            <a:ext cx="1034955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RQ3: What’s the impact of different sizes of newly labeled links generated by TraceFUN on TLR performance?</a:t>
            </a:r>
          </a:p>
        </p:txBody>
      </p:sp>
      <p:graphicFrame>
        <p:nvGraphicFramePr>
          <p:cNvPr id="8" name="表格 8">
            <a:extLst>
              <a:ext uri="{FF2B5EF4-FFF2-40B4-BE49-F238E27FC236}">
                <a16:creationId xmlns:a16="http://schemas.microsoft.com/office/drawing/2014/main" id="{5EF08E7A-744B-4F69-BC20-FE2B010FD6DE}"/>
              </a:ext>
            </a:extLst>
          </p:cNvPr>
          <p:cNvGraphicFramePr>
            <a:graphicFrameLocks noGrp="1"/>
          </p:cNvGraphicFramePr>
          <p:nvPr>
            <p:extLst>
              <p:ext uri="{D42A27DB-BD31-4B8C-83A1-F6EECF244321}">
                <p14:modId xmlns:p14="http://schemas.microsoft.com/office/powerpoint/2010/main" val="824983696"/>
              </p:ext>
            </p:extLst>
          </p:nvPr>
        </p:nvGraphicFramePr>
        <p:xfrm>
          <a:off x="678887" y="2239058"/>
          <a:ext cx="10834224" cy="3048548"/>
        </p:xfrm>
        <a:graphic>
          <a:graphicData uri="http://schemas.openxmlformats.org/drawingml/2006/table">
            <a:tbl>
              <a:tblPr firstRow="1" bandRow="1">
                <a:tableStyleId>{5A111915-BE36-4E01-A7E5-04B1672EAD32}</a:tableStyleId>
              </a:tblPr>
              <a:tblGrid>
                <a:gridCol w="902852">
                  <a:extLst>
                    <a:ext uri="{9D8B030D-6E8A-4147-A177-3AD203B41FA5}">
                      <a16:colId xmlns:a16="http://schemas.microsoft.com/office/drawing/2014/main" val="2188041524"/>
                    </a:ext>
                  </a:extLst>
                </a:gridCol>
                <a:gridCol w="902852">
                  <a:extLst>
                    <a:ext uri="{9D8B030D-6E8A-4147-A177-3AD203B41FA5}">
                      <a16:colId xmlns:a16="http://schemas.microsoft.com/office/drawing/2014/main" val="2990722765"/>
                    </a:ext>
                  </a:extLst>
                </a:gridCol>
                <a:gridCol w="902852">
                  <a:extLst>
                    <a:ext uri="{9D8B030D-6E8A-4147-A177-3AD203B41FA5}">
                      <a16:colId xmlns:a16="http://schemas.microsoft.com/office/drawing/2014/main" val="2562290326"/>
                    </a:ext>
                  </a:extLst>
                </a:gridCol>
                <a:gridCol w="902852">
                  <a:extLst>
                    <a:ext uri="{9D8B030D-6E8A-4147-A177-3AD203B41FA5}">
                      <a16:colId xmlns:a16="http://schemas.microsoft.com/office/drawing/2014/main" val="3134117940"/>
                    </a:ext>
                  </a:extLst>
                </a:gridCol>
                <a:gridCol w="902852">
                  <a:extLst>
                    <a:ext uri="{9D8B030D-6E8A-4147-A177-3AD203B41FA5}">
                      <a16:colId xmlns:a16="http://schemas.microsoft.com/office/drawing/2014/main" val="1978539900"/>
                    </a:ext>
                  </a:extLst>
                </a:gridCol>
                <a:gridCol w="902852">
                  <a:extLst>
                    <a:ext uri="{9D8B030D-6E8A-4147-A177-3AD203B41FA5}">
                      <a16:colId xmlns:a16="http://schemas.microsoft.com/office/drawing/2014/main" val="2279878587"/>
                    </a:ext>
                  </a:extLst>
                </a:gridCol>
                <a:gridCol w="902852">
                  <a:extLst>
                    <a:ext uri="{9D8B030D-6E8A-4147-A177-3AD203B41FA5}">
                      <a16:colId xmlns:a16="http://schemas.microsoft.com/office/drawing/2014/main" val="2722651988"/>
                    </a:ext>
                  </a:extLst>
                </a:gridCol>
                <a:gridCol w="902852">
                  <a:extLst>
                    <a:ext uri="{9D8B030D-6E8A-4147-A177-3AD203B41FA5}">
                      <a16:colId xmlns:a16="http://schemas.microsoft.com/office/drawing/2014/main" val="502402866"/>
                    </a:ext>
                  </a:extLst>
                </a:gridCol>
                <a:gridCol w="902852">
                  <a:extLst>
                    <a:ext uri="{9D8B030D-6E8A-4147-A177-3AD203B41FA5}">
                      <a16:colId xmlns:a16="http://schemas.microsoft.com/office/drawing/2014/main" val="807214852"/>
                    </a:ext>
                  </a:extLst>
                </a:gridCol>
                <a:gridCol w="902852">
                  <a:extLst>
                    <a:ext uri="{9D8B030D-6E8A-4147-A177-3AD203B41FA5}">
                      <a16:colId xmlns:a16="http://schemas.microsoft.com/office/drawing/2014/main" val="1969417758"/>
                    </a:ext>
                  </a:extLst>
                </a:gridCol>
                <a:gridCol w="902852">
                  <a:extLst>
                    <a:ext uri="{9D8B030D-6E8A-4147-A177-3AD203B41FA5}">
                      <a16:colId xmlns:a16="http://schemas.microsoft.com/office/drawing/2014/main" val="1427523670"/>
                    </a:ext>
                  </a:extLst>
                </a:gridCol>
                <a:gridCol w="902852">
                  <a:extLst>
                    <a:ext uri="{9D8B030D-6E8A-4147-A177-3AD203B41FA5}">
                      <a16:colId xmlns:a16="http://schemas.microsoft.com/office/drawing/2014/main" val="1191070002"/>
                    </a:ext>
                  </a:extLst>
                </a:gridCol>
              </a:tblGrid>
              <a:tr h="348017">
                <a:tc rowSpan="2">
                  <a:txBody>
                    <a:bodyPr/>
                    <a:lstStyle/>
                    <a:p>
                      <a:pPr algn="ctr">
                        <a:lnSpc>
                          <a:spcPct val="100000"/>
                        </a:lnSpc>
                      </a:pPr>
                      <a:r>
                        <a:rPr lang="en-US" altLang="zh-CN" sz="1400" dirty="0"/>
                        <a:t>Project</a:t>
                      </a:r>
                      <a:endParaRPr lang="zh-CN" altLang="en-US" sz="1400" dirty="0"/>
                    </a:p>
                  </a:txBody>
                  <a:tcPr anchor="ctr">
                    <a:solidFill>
                      <a:schemeClr val="accent1">
                        <a:lumMod val="60000"/>
                        <a:lumOff val="40000"/>
                      </a:schemeClr>
                    </a:solidFill>
                  </a:tcPr>
                </a:tc>
                <a:tc rowSpan="2">
                  <a:txBody>
                    <a:bodyPr/>
                    <a:lstStyle/>
                    <a:p>
                      <a:pPr algn="ctr"/>
                      <a:r>
                        <a:rPr lang="en-US" altLang="zh-CN" sz="1400" b="1" dirty="0"/>
                        <a:t>Original</a:t>
                      </a:r>
                      <a:endParaRPr lang="zh-CN" altLang="en-US" sz="1400" b="1" dirty="0"/>
                    </a:p>
                  </a:txBody>
                  <a:tcPr anchor="ctr">
                    <a:solidFill>
                      <a:schemeClr val="accent1">
                        <a:lumMod val="60000"/>
                        <a:lumOff val="40000"/>
                      </a:schemeClr>
                    </a:solidFill>
                  </a:tcPr>
                </a:tc>
                <a:tc gridSpan="2">
                  <a:txBody>
                    <a:bodyPr/>
                    <a:lstStyle/>
                    <a:p>
                      <a:pPr algn="ctr"/>
                      <a:r>
                        <a:rPr lang="en-US" altLang="zh-CN" sz="1400" dirty="0"/>
                        <a:t>5%</a:t>
                      </a:r>
                      <a:endParaRPr lang="zh-CN" altLang="en-US" sz="14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400" dirty="0"/>
                        <a:t>20%</a:t>
                      </a:r>
                      <a:endParaRPr lang="zh-CN" altLang="en-US" sz="14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400" dirty="0"/>
                        <a:t>50%</a:t>
                      </a:r>
                      <a:endParaRPr lang="zh-CN" altLang="en-US" sz="14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400" dirty="0"/>
                        <a:t>80%</a:t>
                      </a:r>
                      <a:endParaRPr lang="zh-CN" altLang="en-US" sz="14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400" dirty="0"/>
                        <a:t>110%</a:t>
                      </a:r>
                      <a:endParaRPr lang="zh-CN" altLang="en-US" sz="1400" dirty="0"/>
                    </a:p>
                  </a:txBody>
                  <a:tcPr>
                    <a:solidFill>
                      <a:schemeClr val="accent1">
                        <a:lumMod val="60000"/>
                        <a:lumOff val="40000"/>
                      </a:schemeClr>
                    </a:solidFill>
                  </a:tcPr>
                </a:tc>
                <a:tc hMerge="1">
                  <a:txBody>
                    <a:bodyPr/>
                    <a:lstStyle/>
                    <a:p>
                      <a:endParaRPr lang="zh-CN" altLang="en-US" sz="1600" dirty="0"/>
                    </a:p>
                  </a:txBody>
                  <a:tcPr/>
                </a:tc>
                <a:extLst>
                  <a:ext uri="{0D108BD9-81ED-4DB2-BD59-A6C34878D82A}">
                    <a16:rowId xmlns:a16="http://schemas.microsoft.com/office/drawing/2014/main" val="497790647"/>
                  </a:ext>
                </a:extLst>
              </a:tr>
              <a:tr h="334371">
                <a:tc vMerge="1">
                  <a:txBody>
                    <a:bodyPr/>
                    <a:lstStyle/>
                    <a:p>
                      <a:endParaRPr lang="zh-CN" altLang="en-US" sz="1600" b="1" dirty="0"/>
                    </a:p>
                  </a:txBody>
                  <a:tcPr>
                    <a:solidFill>
                      <a:schemeClr val="accent1">
                        <a:lumMod val="20000"/>
                        <a:lumOff val="80000"/>
                      </a:schemeClr>
                    </a:solidFill>
                  </a:tcPr>
                </a:tc>
                <a:tc vMerge="1">
                  <a:txBody>
                    <a:bodyPr/>
                    <a:lstStyle/>
                    <a:p>
                      <a:r>
                        <a:rPr lang="en-US" altLang="zh-CN" sz="1600" b="1" dirty="0"/>
                        <a:t>Ori</a:t>
                      </a:r>
                      <a:endParaRPr lang="zh-CN" altLang="en-US" sz="1600" b="1" dirty="0"/>
                    </a:p>
                  </a:txBody>
                  <a:tcPr>
                    <a:solidFill>
                      <a:schemeClr val="accent1">
                        <a:lumMod val="20000"/>
                        <a:lumOff val="80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extLst>
                  <a:ext uri="{0D108BD9-81ED-4DB2-BD59-A6C34878D82A}">
                    <a16:rowId xmlns:a16="http://schemas.microsoft.com/office/drawing/2014/main" val="3966169703"/>
                  </a:ext>
                </a:extLst>
              </a:tr>
              <a:tr h="788417">
                <a:tc>
                  <a:txBody>
                    <a:bodyPr/>
                    <a:lstStyle/>
                    <a:p>
                      <a:pPr algn="ctr"/>
                      <a:r>
                        <a:rPr lang="en-US" altLang="zh-CN" sz="1600" dirty="0"/>
                        <a:t>Flask</a:t>
                      </a:r>
                      <a:endParaRPr lang="zh-CN" altLang="en-US" sz="1600" dirty="0"/>
                    </a:p>
                  </a:txBody>
                  <a:tcPr anchor="ctr">
                    <a:solidFill>
                      <a:schemeClr val="bg1"/>
                    </a:solidFill>
                  </a:tcPr>
                </a:tc>
                <a:tc>
                  <a:txBody>
                    <a:bodyPr/>
                    <a:lstStyle/>
                    <a:p>
                      <a:pPr algn="ctr"/>
                      <a:r>
                        <a:rPr lang="en-US" altLang="zh-CN" sz="1600" dirty="0"/>
                        <a:t>0.644</a:t>
                      </a:r>
                      <a:endParaRPr lang="zh-CN" altLang="en-US" sz="1600" dirty="0"/>
                    </a:p>
                  </a:txBody>
                  <a:tcPr anchor="ctr">
                    <a:solidFill>
                      <a:schemeClr val="bg1">
                        <a:lumMod val="95000"/>
                      </a:schemeClr>
                    </a:solidFill>
                  </a:tcPr>
                </a:tc>
                <a:tc>
                  <a:txBody>
                    <a:bodyPr/>
                    <a:lstStyle/>
                    <a:p>
                      <a:pPr algn="ctr"/>
                      <a:r>
                        <a:rPr lang="en-US" altLang="zh-CN" sz="1600" b="0" u="none" dirty="0"/>
                        <a:t>0.667</a:t>
                      </a:r>
                    </a:p>
                    <a:p>
                      <a:pPr algn="ctr"/>
                      <a:r>
                        <a:rPr lang="en-US" altLang="zh-CN" sz="1600" b="0" u="none" dirty="0"/>
                        <a:t>4%</a:t>
                      </a:r>
                      <a:endParaRPr lang="zh-CN" altLang="en-US" sz="1600" b="0" u="none" dirty="0"/>
                    </a:p>
                  </a:txBody>
                  <a:tcPr anchor="ctr">
                    <a:solidFill>
                      <a:schemeClr val="bg1"/>
                    </a:solidFill>
                  </a:tcPr>
                </a:tc>
                <a:tc>
                  <a:txBody>
                    <a:bodyPr/>
                    <a:lstStyle/>
                    <a:p>
                      <a:pPr algn="ctr"/>
                      <a:r>
                        <a:rPr lang="en-US" altLang="zh-CN" sz="1600" u="none" dirty="0"/>
                        <a:t>0.654</a:t>
                      </a:r>
                    </a:p>
                    <a:p>
                      <a:pPr algn="ctr"/>
                      <a:r>
                        <a:rPr lang="en-US" altLang="zh-CN" sz="1600" u="none" dirty="0"/>
                        <a:t>2%</a:t>
                      </a:r>
                      <a:endParaRPr lang="zh-CN" altLang="en-US" sz="1600" u="none" dirty="0"/>
                    </a:p>
                  </a:txBody>
                  <a:tcPr anchor="ctr">
                    <a:solidFill>
                      <a:schemeClr val="bg1">
                        <a:lumMod val="95000"/>
                      </a:schemeClr>
                    </a:solidFill>
                  </a:tcPr>
                </a:tc>
                <a:tc>
                  <a:txBody>
                    <a:bodyPr/>
                    <a:lstStyle/>
                    <a:p>
                      <a:pPr algn="ctr"/>
                      <a:r>
                        <a:rPr lang="en-US" altLang="zh-CN" sz="1600" b="0" u="none" dirty="0"/>
                        <a:t>0.682</a:t>
                      </a:r>
                    </a:p>
                    <a:p>
                      <a:pPr algn="ctr"/>
                      <a:r>
                        <a:rPr lang="en-US" altLang="zh-CN" sz="1600" b="0" u="none" dirty="0"/>
                        <a:t>6%</a:t>
                      </a:r>
                      <a:endParaRPr lang="zh-CN" altLang="en-US" sz="1600" b="0" u="none" dirty="0"/>
                    </a:p>
                  </a:txBody>
                  <a:tcPr anchor="ctr">
                    <a:solidFill>
                      <a:schemeClr val="bg1"/>
                    </a:solidFill>
                  </a:tcPr>
                </a:tc>
                <a:tc>
                  <a:txBody>
                    <a:bodyPr/>
                    <a:lstStyle/>
                    <a:p>
                      <a:pPr algn="ctr"/>
                      <a:r>
                        <a:rPr lang="en-US" altLang="zh-CN" sz="1600" u="none" dirty="0"/>
                        <a:t>0.671</a:t>
                      </a:r>
                    </a:p>
                    <a:p>
                      <a:pPr algn="ctr"/>
                      <a:r>
                        <a:rPr lang="en-US" altLang="zh-CN" sz="1600" u="none" dirty="0"/>
                        <a:t>4%</a:t>
                      </a:r>
                      <a:endParaRPr lang="zh-CN" altLang="en-US" sz="1600" u="none" dirty="0"/>
                    </a:p>
                  </a:txBody>
                  <a:tcPr anchor="ctr">
                    <a:solidFill>
                      <a:schemeClr val="bg1">
                        <a:lumMod val="95000"/>
                      </a:schemeClr>
                    </a:solidFill>
                  </a:tcPr>
                </a:tc>
                <a:tc>
                  <a:txBody>
                    <a:bodyPr/>
                    <a:lstStyle/>
                    <a:p>
                      <a:pPr algn="ctr"/>
                      <a:r>
                        <a:rPr lang="en-US" altLang="zh-CN" sz="1600" b="0" u="none" dirty="0"/>
                        <a:t>0.718</a:t>
                      </a:r>
                    </a:p>
                    <a:p>
                      <a:pPr algn="ctr"/>
                      <a:r>
                        <a:rPr lang="en-US" altLang="zh-CN" sz="1600" b="0" u="none" dirty="0"/>
                        <a:t>12%</a:t>
                      </a:r>
                      <a:endParaRPr lang="zh-CN" altLang="en-US" sz="1600" b="0" u="none" dirty="0"/>
                    </a:p>
                  </a:txBody>
                  <a:tcPr anchor="ctr">
                    <a:solidFill>
                      <a:schemeClr val="bg1"/>
                    </a:solidFill>
                  </a:tcPr>
                </a:tc>
                <a:tc>
                  <a:txBody>
                    <a:bodyPr/>
                    <a:lstStyle/>
                    <a:p>
                      <a:pPr algn="ctr"/>
                      <a:r>
                        <a:rPr lang="en-US" altLang="zh-CN" sz="1600" u="none" dirty="0"/>
                        <a:t>0.713</a:t>
                      </a:r>
                    </a:p>
                    <a:p>
                      <a:pPr algn="ctr"/>
                      <a:r>
                        <a:rPr lang="en-US" altLang="zh-CN" sz="1600" u="none" dirty="0"/>
                        <a:t>11%</a:t>
                      </a:r>
                      <a:endParaRPr lang="zh-CN" altLang="en-US" sz="1600" u="none" dirty="0"/>
                    </a:p>
                  </a:txBody>
                  <a:tcPr anchor="ctr">
                    <a:solidFill>
                      <a:schemeClr val="bg1">
                        <a:lumMod val="95000"/>
                      </a:schemeClr>
                    </a:solidFill>
                  </a:tcPr>
                </a:tc>
                <a:tc>
                  <a:txBody>
                    <a:bodyPr/>
                    <a:lstStyle/>
                    <a:p>
                      <a:pPr algn="ctr"/>
                      <a:r>
                        <a:rPr lang="en-US" altLang="zh-CN" sz="1600" b="0" u="none" dirty="0"/>
                        <a:t>0.759</a:t>
                      </a:r>
                    </a:p>
                    <a:p>
                      <a:pPr algn="ctr"/>
                      <a:r>
                        <a:rPr lang="en-US" altLang="zh-CN" sz="1600" b="0" u="none" dirty="0"/>
                        <a:t>18%</a:t>
                      </a:r>
                      <a:endParaRPr lang="zh-CN" altLang="en-US" sz="1600" b="0" u="none" dirty="0"/>
                    </a:p>
                  </a:txBody>
                  <a:tcPr anchor="ctr">
                    <a:solidFill>
                      <a:schemeClr val="bg1"/>
                    </a:solidFill>
                  </a:tcPr>
                </a:tc>
                <a:tc>
                  <a:txBody>
                    <a:bodyPr/>
                    <a:lstStyle/>
                    <a:p>
                      <a:pPr algn="ctr"/>
                      <a:r>
                        <a:rPr lang="en-US" altLang="zh-CN" sz="1600" u="none" dirty="0"/>
                        <a:t>0.757</a:t>
                      </a:r>
                    </a:p>
                    <a:p>
                      <a:pPr algn="ctr"/>
                      <a:r>
                        <a:rPr lang="en-US" altLang="zh-CN" sz="1600" u="none" dirty="0"/>
                        <a:t>18%</a:t>
                      </a:r>
                      <a:endParaRPr lang="zh-CN" altLang="en-US" sz="1600" u="none" dirty="0"/>
                    </a:p>
                  </a:txBody>
                  <a:tcPr anchor="ctr">
                    <a:solidFill>
                      <a:schemeClr val="bg1">
                        <a:lumMod val="95000"/>
                      </a:schemeClr>
                    </a:solidFill>
                  </a:tcPr>
                </a:tc>
                <a:tc>
                  <a:txBody>
                    <a:bodyPr/>
                    <a:lstStyle/>
                    <a:p>
                      <a:pPr algn="ctr"/>
                      <a:r>
                        <a:rPr lang="en-US" altLang="zh-CN" sz="1600" b="0" u="none" dirty="0">
                          <a:solidFill>
                            <a:schemeClr val="accent2"/>
                          </a:solidFill>
                        </a:rPr>
                        <a:t>0.778</a:t>
                      </a:r>
                    </a:p>
                    <a:p>
                      <a:pPr algn="ctr"/>
                      <a:r>
                        <a:rPr lang="en-US" altLang="zh-CN" sz="1600" b="0" u="none" dirty="0">
                          <a:solidFill>
                            <a:schemeClr val="accent2"/>
                          </a:solidFill>
                        </a:rPr>
                        <a:t>21%</a:t>
                      </a:r>
                      <a:endParaRPr lang="zh-CN" altLang="en-US" sz="1600" b="0" u="none" dirty="0">
                        <a:solidFill>
                          <a:schemeClr val="accent2"/>
                        </a:solidFill>
                      </a:endParaRPr>
                    </a:p>
                  </a:txBody>
                  <a:tcPr anchor="ctr">
                    <a:solidFill>
                      <a:schemeClr val="bg1"/>
                    </a:solidFill>
                  </a:tcPr>
                </a:tc>
                <a:tc>
                  <a:txBody>
                    <a:bodyPr/>
                    <a:lstStyle/>
                    <a:p>
                      <a:pPr algn="ctr"/>
                      <a:r>
                        <a:rPr lang="en-US" altLang="zh-CN" sz="1600" u="none" dirty="0">
                          <a:solidFill>
                            <a:srgbClr val="FF0000"/>
                          </a:solidFill>
                        </a:rPr>
                        <a:t>0.763</a:t>
                      </a:r>
                    </a:p>
                    <a:p>
                      <a:pPr algn="ctr"/>
                      <a:r>
                        <a:rPr lang="en-US" altLang="zh-CN" sz="1600" u="none" dirty="0">
                          <a:solidFill>
                            <a:srgbClr val="FF0000"/>
                          </a:solidFill>
                        </a:rPr>
                        <a:t>19%</a:t>
                      </a:r>
                      <a:endParaRPr lang="zh-CN" altLang="en-US" sz="1600" u="none" dirty="0">
                        <a:solidFill>
                          <a:srgbClr val="FF0000"/>
                        </a:solidFill>
                      </a:endParaRPr>
                    </a:p>
                  </a:txBody>
                  <a:tcPr anchor="ctr">
                    <a:solidFill>
                      <a:schemeClr val="bg1">
                        <a:lumMod val="95000"/>
                      </a:schemeClr>
                    </a:solidFill>
                  </a:tcPr>
                </a:tc>
                <a:extLst>
                  <a:ext uri="{0D108BD9-81ED-4DB2-BD59-A6C34878D82A}">
                    <a16:rowId xmlns:a16="http://schemas.microsoft.com/office/drawing/2014/main" val="362774653"/>
                  </a:ext>
                </a:extLst>
              </a:tr>
              <a:tr h="788417">
                <a:tc>
                  <a:txBody>
                    <a:bodyPr/>
                    <a:lstStyle/>
                    <a:p>
                      <a:pPr algn="ctr"/>
                      <a:r>
                        <a:rPr lang="en-US" altLang="zh-CN" sz="1600" dirty="0" err="1"/>
                        <a:t>Pgcli</a:t>
                      </a:r>
                      <a:endParaRPr lang="zh-CN" altLang="en-US" sz="1600" dirty="0"/>
                    </a:p>
                  </a:txBody>
                  <a:tcPr anchor="ctr">
                    <a:solidFill>
                      <a:schemeClr val="bg1"/>
                    </a:solidFill>
                  </a:tcPr>
                </a:tc>
                <a:tc>
                  <a:txBody>
                    <a:bodyPr/>
                    <a:lstStyle/>
                    <a:p>
                      <a:pPr algn="ctr"/>
                      <a:r>
                        <a:rPr lang="en-US" altLang="zh-CN" sz="1600" dirty="0"/>
                        <a:t>0.737</a:t>
                      </a:r>
                      <a:endParaRPr lang="zh-CN" altLang="en-US" sz="1600" dirty="0"/>
                    </a:p>
                  </a:txBody>
                  <a:tcPr anchor="ctr">
                    <a:solidFill>
                      <a:schemeClr val="bg1">
                        <a:lumMod val="95000"/>
                      </a:schemeClr>
                    </a:solidFill>
                  </a:tcPr>
                </a:tc>
                <a:tc>
                  <a:txBody>
                    <a:bodyPr/>
                    <a:lstStyle/>
                    <a:p>
                      <a:pPr algn="ctr"/>
                      <a:r>
                        <a:rPr lang="en-US" altLang="zh-CN" sz="1600" b="0" u="none" dirty="0"/>
                        <a:t>0.737</a:t>
                      </a:r>
                    </a:p>
                    <a:p>
                      <a:pPr algn="ctr"/>
                      <a:r>
                        <a:rPr lang="en-US" altLang="zh-CN" sz="1600" b="0" u="none" dirty="0"/>
                        <a:t>0%</a:t>
                      </a:r>
                      <a:endParaRPr lang="zh-CN" altLang="en-US" sz="1600" b="0" u="none" dirty="0"/>
                    </a:p>
                  </a:txBody>
                  <a:tcPr anchor="ctr">
                    <a:solidFill>
                      <a:schemeClr val="bg1"/>
                    </a:solidFill>
                  </a:tcPr>
                </a:tc>
                <a:tc>
                  <a:txBody>
                    <a:bodyPr/>
                    <a:lstStyle/>
                    <a:p>
                      <a:pPr algn="ctr"/>
                      <a:r>
                        <a:rPr lang="en-US" altLang="zh-CN" sz="1600" u="none" dirty="0"/>
                        <a:t>0.734</a:t>
                      </a:r>
                    </a:p>
                    <a:p>
                      <a:pPr algn="ctr"/>
                      <a:r>
                        <a:rPr lang="en-US" altLang="zh-CN" sz="1600" u="none" dirty="0"/>
                        <a:t>0%</a:t>
                      </a:r>
                      <a:endParaRPr lang="zh-CN" altLang="en-US" sz="1600" u="none" dirty="0"/>
                    </a:p>
                  </a:txBody>
                  <a:tcPr anchor="ctr">
                    <a:solidFill>
                      <a:schemeClr val="bg1">
                        <a:lumMod val="95000"/>
                      </a:schemeClr>
                    </a:solidFill>
                  </a:tcPr>
                </a:tc>
                <a:tc>
                  <a:txBody>
                    <a:bodyPr/>
                    <a:lstStyle/>
                    <a:p>
                      <a:pPr algn="ctr"/>
                      <a:r>
                        <a:rPr lang="en-US" altLang="zh-CN" sz="1600" b="0" u="none" dirty="0"/>
                        <a:t>0.767</a:t>
                      </a:r>
                    </a:p>
                    <a:p>
                      <a:pPr algn="ctr"/>
                      <a:r>
                        <a:rPr lang="en-US" altLang="zh-CN" sz="1600" b="0" u="none" dirty="0"/>
                        <a:t>4%</a:t>
                      </a:r>
                    </a:p>
                  </a:txBody>
                  <a:tcPr anchor="ctr">
                    <a:solidFill>
                      <a:schemeClr val="bg1"/>
                    </a:solidFill>
                  </a:tcPr>
                </a:tc>
                <a:tc>
                  <a:txBody>
                    <a:bodyPr/>
                    <a:lstStyle/>
                    <a:p>
                      <a:pPr algn="ctr"/>
                      <a:r>
                        <a:rPr lang="en-US" altLang="zh-CN" sz="1600" u="none" dirty="0"/>
                        <a:t>0.757</a:t>
                      </a:r>
                    </a:p>
                    <a:p>
                      <a:pPr algn="ctr"/>
                      <a:r>
                        <a:rPr lang="en-US" altLang="zh-CN" sz="1600" u="none" dirty="0"/>
                        <a:t>3%</a:t>
                      </a:r>
                      <a:endParaRPr lang="zh-CN" altLang="en-US" sz="1600" u="none" dirty="0"/>
                    </a:p>
                  </a:txBody>
                  <a:tcPr anchor="ctr">
                    <a:solidFill>
                      <a:schemeClr val="bg1">
                        <a:lumMod val="95000"/>
                      </a:schemeClr>
                    </a:solidFill>
                  </a:tcPr>
                </a:tc>
                <a:tc>
                  <a:txBody>
                    <a:bodyPr/>
                    <a:lstStyle/>
                    <a:p>
                      <a:pPr algn="ctr"/>
                      <a:r>
                        <a:rPr lang="en-US" altLang="zh-CN" sz="1600" b="0" u="none" dirty="0"/>
                        <a:t>0.765</a:t>
                      </a:r>
                    </a:p>
                    <a:p>
                      <a:pPr algn="ctr"/>
                      <a:r>
                        <a:rPr lang="en-US" altLang="zh-CN" sz="1600" b="0" u="none" dirty="0"/>
                        <a:t>4%</a:t>
                      </a:r>
                      <a:endParaRPr lang="zh-CN" altLang="en-US" sz="1600" b="0" u="none" dirty="0"/>
                    </a:p>
                  </a:txBody>
                  <a:tcPr anchor="ctr">
                    <a:solidFill>
                      <a:schemeClr val="bg1"/>
                    </a:solidFill>
                  </a:tcPr>
                </a:tc>
                <a:tc>
                  <a:txBody>
                    <a:bodyPr/>
                    <a:lstStyle/>
                    <a:p>
                      <a:pPr algn="ctr"/>
                      <a:r>
                        <a:rPr lang="en-US" altLang="zh-CN" sz="1600" b="0" u="none" dirty="0">
                          <a:solidFill>
                            <a:srgbClr val="FF0000"/>
                          </a:solidFill>
                        </a:rPr>
                        <a:t>0.769</a:t>
                      </a:r>
                    </a:p>
                    <a:p>
                      <a:pPr algn="ctr"/>
                      <a:r>
                        <a:rPr lang="en-US" altLang="zh-CN" sz="1600" b="0" u="none" dirty="0">
                          <a:solidFill>
                            <a:srgbClr val="FF0000"/>
                          </a:solidFill>
                        </a:rPr>
                        <a:t>4%</a:t>
                      </a:r>
                      <a:endParaRPr lang="zh-CN" altLang="en-US" sz="1600" b="0" u="none" dirty="0">
                        <a:solidFill>
                          <a:srgbClr val="FF0000"/>
                        </a:solidFill>
                      </a:endParaRPr>
                    </a:p>
                  </a:txBody>
                  <a:tcPr anchor="ctr">
                    <a:solidFill>
                      <a:schemeClr val="bg1">
                        <a:lumMod val="95000"/>
                      </a:schemeClr>
                    </a:solidFill>
                  </a:tcPr>
                </a:tc>
                <a:tc>
                  <a:txBody>
                    <a:bodyPr/>
                    <a:lstStyle/>
                    <a:p>
                      <a:pPr algn="ctr"/>
                      <a:r>
                        <a:rPr lang="en-US" altLang="zh-CN" sz="1600" b="0" u="none" dirty="0"/>
                        <a:t>0.810</a:t>
                      </a:r>
                    </a:p>
                    <a:p>
                      <a:pPr algn="ctr"/>
                      <a:r>
                        <a:rPr lang="en-US" altLang="zh-CN" sz="1600" b="0" u="none" dirty="0"/>
                        <a:t>10%</a:t>
                      </a:r>
                      <a:endParaRPr lang="zh-CN" altLang="en-US" sz="1600" b="0" u="none" dirty="0"/>
                    </a:p>
                  </a:txBody>
                  <a:tcPr anchor="ctr">
                    <a:solidFill>
                      <a:schemeClr val="bg1"/>
                    </a:solidFill>
                  </a:tcPr>
                </a:tc>
                <a:tc>
                  <a:txBody>
                    <a:bodyPr/>
                    <a:lstStyle/>
                    <a:p>
                      <a:pPr algn="ctr"/>
                      <a:r>
                        <a:rPr lang="en-US" altLang="zh-CN" sz="1600" u="none" dirty="0"/>
                        <a:t>0.714</a:t>
                      </a:r>
                    </a:p>
                    <a:p>
                      <a:pPr algn="ctr"/>
                      <a:r>
                        <a:rPr lang="en-US" altLang="zh-CN" sz="1600" u="none" dirty="0"/>
                        <a:t>-3%</a:t>
                      </a:r>
                      <a:endParaRPr lang="zh-CN" altLang="en-US" sz="1600" u="none" dirty="0"/>
                    </a:p>
                  </a:txBody>
                  <a:tcPr anchor="ctr">
                    <a:solidFill>
                      <a:schemeClr val="bg1">
                        <a:lumMod val="95000"/>
                      </a:schemeClr>
                    </a:solidFill>
                  </a:tcPr>
                </a:tc>
                <a:tc>
                  <a:txBody>
                    <a:bodyPr/>
                    <a:lstStyle/>
                    <a:p>
                      <a:pPr algn="ctr"/>
                      <a:r>
                        <a:rPr lang="en-US" altLang="zh-CN" sz="1600" b="0" u="none" dirty="0">
                          <a:solidFill>
                            <a:schemeClr val="accent2"/>
                          </a:solidFill>
                        </a:rPr>
                        <a:t>0.817</a:t>
                      </a:r>
                    </a:p>
                    <a:p>
                      <a:pPr algn="ctr"/>
                      <a:r>
                        <a:rPr lang="en-US" altLang="zh-CN" sz="1600" b="0" u="none" dirty="0">
                          <a:solidFill>
                            <a:schemeClr val="accent2"/>
                          </a:solidFill>
                        </a:rPr>
                        <a:t>11%</a:t>
                      </a:r>
                      <a:endParaRPr lang="zh-CN" altLang="en-US" sz="1600" b="0" u="none" dirty="0">
                        <a:solidFill>
                          <a:schemeClr val="accent2"/>
                        </a:solidFill>
                      </a:endParaRPr>
                    </a:p>
                  </a:txBody>
                  <a:tcPr anchor="ctr">
                    <a:solidFill>
                      <a:schemeClr val="bg1"/>
                    </a:solidFill>
                  </a:tcPr>
                </a:tc>
                <a:tc>
                  <a:txBody>
                    <a:bodyPr/>
                    <a:lstStyle/>
                    <a:p>
                      <a:pPr algn="ctr"/>
                      <a:r>
                        <a:rPr lang="en-US" altLang="zh-CN" sz="1600" u="none" dirty="0"/>
                        <a:t>0.697</a:t>
                      </a:r>
                    </a:p>
                    <a:p>
                      <a:pPr algn="ctr"/>
                      <a:r>
                        <a:rPr lang="en-US" altLang="zh-CN" sz="1600" u="none" dirty="0"/>
                        <a:t>-5%</a:t>
                      </a:r>
                      <a:endParaRPr lang="zh-CN" altLang="en-US" sz="1600" u="none" dirty="0"/>
                    </a:p>
                  </a:txBody>
                  <a:tcPr anchor="ctr">
                    <a:solidFill>
                      <a:schemeClr val="bg1">
                        <a:lumMod val="95000"/>
                      </a:schemeClr>
                    </a:solidFill>
                  </a:tcPr>
                </a:tc>
                <a:extLst>
                  <a:ext uri="{0D108BD9-81ED-4DB2-BD59-A6C34878D82A}">
                    <a16:rowId xmlns:a16="http://schemas.microsoft.com/office/drawing/2014/main" val="2063203867"/>
                  </a:ext>
                </a:extLst>
              </a:tr>
              <a:tr h="788417">
                <a:tc>
                  <a:txBody>
                    <a:bodyPr/>
                    <a:lstStyle/>
                    <a:p>
                      <a:pPr algn="ctr"/>
                      <a:r>
                        <a:rPr lang="en-US" altLang="zh-CN" sz="1600" dirty="0" err="1"/>
                        <a:t>Keras</a:t>
                      </a:r>
                      <a:endParaRPr lang="zh-CN" altLang="en-US" sz="1600" dirty="0"/>
                    </a:p>
                  </a:txBody>
                  <a:tcPr anchor="ctr">
                    <a:solidFill>
                      <a:schemeClr val="bg1"/>
                    </a:solidFill>
                  </a:tcPr>
                </a:tc>
                <a:tc>
                  <a:txBody>
                    <a:bodyPr/>
                    <a:lstStyle/>
                    <a:p>
                      <a:pPr algn="ctr"/>
                      <a:r>
                        <a:rPr lang="en-US" altLang="zh-CN" sz="1600" b="0" u="none" dirty="0"/>
                        <a:t>0.945</a:t>
                      </a:r>
                      <a:endParaRPr lang="zh-CN" altLang="en-US" sz="1600" b="0" u="none" dirty="0"/>
                    </a:p>
                  </a:txBody>
                  <a:tcPr anchor="ctr">
                    <a:solidFill>
                      <a:schemeClr val="bg1">
                        <a:lumMod val="95000"/>
                      </a:schemeClr>
                    </a:solidFill>
                  </a:tcPr>
                </a:tc>
                <a:tc>
                  <a:txBody>
                    <a:bodyPr/>
                    <a:lstStyle/>
                    <a:p>
                      <a:pPr algn="ctr"/>
                      <a:r>
                        <a:rPr lang="en-US" altLang="zh-CN" sz="1600" u="none" dirty="0"/>
                        <a:t>0.939</a:t>
                      </a:r>
                    </a:p>
                    <a:p>
                      <a:pPr algn="ctr"/>
                      <a:r>
                        <a:rPr lang="en-US" altLang="zh-CN" sz="1600" u="none" dirty="0"/>
                        <a:t>-1%</a:t>
                      </a:r>
                      <a:endParaRPr lang="zh-CN" altLang="en-US" sz="1600" u="none" dirty="0"/>
                    </a:p>
                  </a:txBody>
                  <a:tcPr anchor="ctr">
                    <a:solidFill>
                      <a:schemeClr val="bg1"/>
                    </a:solidFill>
                  </a:tcPr>
                </a:tc>
                <a:tc>
                  <a:txBody>
                    <a:bodyPr/>
                    <a:lstStyle/>
                    <a:p>
                      <a:pPr algn="ctr"/>
                      <a:r>
                        <a:rPr lang="en-US" altLang="zh-CN" sz="1600" b="0" u="none" dirty="0"/>
                        <a:t>0.940</a:t>
                      </a:r>
                    </a:p>
                    <a:p>
                      <a:pPr algn="ctr"/>
                      <a:r>
                        <a:rPr lang="en-US" altLang="zh-CN" sz="1600" b="0" u="none" dirty="0"/>
                        <a:t>-1%</a:t>
                      </a:r>
                      <a:endParaRPr lang="zh-CN" altLang="en-US" sz="1600" b="0" u="none" dirty="0"/>
                    </a:p>
                  </a:txBody>
                  <a:tcPr anchor="ctr">
                    <a:solidFill>
                      <a:schemeClr val="bg1">
                        <a:lumMod val="95000"/>
                      </a:schemeClr>
                    </a:solidFill>
                  </a:tcPr>
                </a:tc>
                <a:tc>
                  <a:txBody>
                    <a:bodyPr/>
                    <a:lstStyle/>
                    <a:p>
                      <a:pPr algn="ctr"/>
                      <a:r>
                        <a:rPr lang="en-US" altLang="zh-CN" sz="1600" u="none" dirty="0"/>
                        <a:t>0.936</a:t>
                      </a:r>
                    </a:p>
                    <a:p>
                      <a:pPr algn="ctr"/>
                      <a:r>
                        <a:rPr lang="en-US" altLang="zh-CN" sz="1600" b="0" u="none" dirty="0"/>
                        <a:t>-1%</a:t>
                      </a:r>
                      <a:endParaRPr lang="zh-CN" altLang="en-US" sz="1600" u="none" dirty="0"/>
                    </a:p>
                  </a:txBody>
                  <a:tcPr anchor="ctr">
                    <a:solidFill>
                      <a:schemeClr val="bg1"/>
                    </a:solidFill>
                  </a:tcPr>
                </a:tc>
                <a:tc>
                  <a:txBody>
                    <a:bodyPr/>
                    <a:lstStyle/>
                    <a:p>
                      <a:pPr algn="ctr"/>
                      <a:r>
                        <a:rPr lang="en-US" altLang="zh-CN" sz="1600" b="0" u="none" dirty="0"/>
                        <a:t>0.938</a:t>
                      </a:r>
                    </a:p>
                    <a:p>
                      <a:pPr algn="ctr"/>
                      <a:r>
                        <a:rPr lang="en-US" altLang="zh-CN" sz="1600" b="0" u="none" dirty="0"/>
                        <a:t>-1%</a:t>
                      </a:r>
                      <a:endParaRPr lang="zh-CN" altLang="en-US" sz="1600" b="0" u="none" dirty="0"/>
                    </a:p>
                  </a:txBody>
                  <a:tcPr anchor="ctr">
                    <a:solidFill>
                      <a:schemeClr val="bg1">
                        <a:lumMod val="95000"/>
                      </a:schemeClr>
                    </a:solidFill>
                  </a:tcPr>
                </a:tc>
                <a:tc>
                  <a:txBody>
                    <a:bodyPr/>
                    <a:lstStyle/>
                    <a:p>
                      <a:pPr algn="ctr"/>
                      <a:r>
                        <a:rPr lang="en-US" altLang="zh-CN" sz="1600" u="none" dirty="0"/>
                        <a:t>0.910</a:t>
                      </a:r>
                    </a:p>
                    <a:p>
                      <a:pPr algn="ctr"/>
                      <a:r>
                        <a:rPr lang="en-US" altLang="zh-CN" sz="1600" b="0" u="none" dirty="0"/>
                        <a:t>-4%</a:t>
                      </a:r>
                      <a:endParaRPr lang="zh-CN" altLang="en-US" sz="1600" u="none" dirty="0"/>
                    </a:p>
                  </a:txBody>
                  <a:tcPr anchor="ctr">
                    <a:solidFill>
                      <a:schemeClr val="bg1"/>
                    </a:solidFill>
                  </a:tcPr>
                </a:tc>
                <a:tc>
                  <a:txBody>
                    <a:bodyPr/>
                    <a:lstStyle/>
                    <a:p>
                      <a:pPr algn="ctr"/>
                      <a:r>
                        <a:rPr lang="en-US" altLang="zh-CN" sz="1600" b="0" u="none" dirty="0"/>
                        <a:t>0.920</a:t>
                      </a:r>
                    </a:p>
                    <a:p>
                      <a:pPr algn="ctr"/>
                      <a:r>
                        <a:rPr lang="en-US" altLang="zh-CN" sz="1600" b="0" u="none" dirty="0"/>
                        <a:t>-3%</a:t>
                      </a:r>
                      <a:endParaRPr lang="zh-CN" altLang="en-US" sz="1600" b="0" u="none" dirty="0"/>
                    </a:p>
                  </a:txBody>
                  <a:tcPr anchor="ctr">
                    <a:solidFill>
                      <a:schemeClr val="bg1">
                        <a:lumMod val="95000"/>
                      </a:schemeClr>
                    </a:solidFill>
                  </a:tcPr>
                </a:tc>
                <a:tc>
                  <a:txBody>
                    <a:bodyPr/>
                    <a:lstStyle/>
                    <a:p>
                      <a:pPr algn="ctr"/>
                      <a:r>
                        <a:rPr lang="en-US" altLang="zh-CN" sz="1600" u="none" dirty="0"/>
                        <a:t>0.895</a:t>
                      </a:r>
                    </a:p>
                    <a:p>
                      <a:pPr algn="ctr"/>
                      <a:r>
                        <a:rPr lang="en-US" altLang="zh-CN" sz="1600" u="none" dirty="0"/>
                        <a:t>-5%</a:t>
                      </a:r>
                      <a:endParaRPr lang="zh-CN" altLang="en-US" sz="1600" u="none" dirty="0"/>
                    </a:p>
                  </a:txBody>
                  <a:tcPr anchor="ctr">
                    <a:solidFill>
                      <a:schemeClr val="bg1"/>
                    </a:solidFill>
                  </a:tcPr>
                </a:tc>
                <a:tc>
                  <a:txBody>
                    <a:bodyPr/>
                    <a:lstStyle/>
                    <a:p>
                      <a:pPr algn="ctr"/>
                      <a:r>
                        <a:rPr lang="en-US" altLang="zh-CN" sz="1600" b="0" u="none" dirty="0"/>
                        <a:t>0.910</a:t>
                      </a:r>
                    </a:p>
                    <a:p>
                      <a:pPr algn="ctr"/>
                      <a:r>
                        <a:rPr lang="en-US" altLang="zh-CN" sz="1600" b="0" u="none" dirty="0"/>
                        <a:t>-4%</a:t>
                      </a:r>
                      <a:endParaRPr lang="zh-CN" altLang="en-US" sz="1600" b="0" u="none" dirty="0"/>
                    </a:p>
                  </a:txBody>
                  <a:tcPr anchor="ctr">
                    <a:solidFill>
                      <a:schemeClr val="bg1">
                        <a:lumMod val="95000"/>
                      </a:schemeClr>
                    </a:solidFill>
                  </a:tcPr>
                </a:tc>
                <a:tc>
                  <a:txBody>
                    <a:bodyPr/>
                    <a:lstStyle/>
                    <a:p>
                      <a:pPr algn="ctr"/>
                      <a:r>
                        <a:rPr lang="en-US" altLang="zh-CN" sz="1600" u="none" dirty="0"/>
                        <a:t>0.866</a:t>
                      </a:r>
                    </a:p>
                    <a:p>
                      <a:pPr algn="ctr"/>
                      <a:r>
                        <a:rPr lang="en-US" altLang="zh-CN" sz="1600" u="none" dirty="0"/>
                        <a:t>-8%</a:t>
                      </a:r>
                    </a:p>
                  </a:txBody>
                  <a:tcPr anchor="ctr">
                    <a:solidFill>
                      <a:schemeClr val="bg1"/>
                    </a:solidFill>
                  </a:tcPr>
                </a:tc>
                <a:tc>
                  <a:txBody>
                    <a:bodyPr/>
                    <a:lstStyle/>
                    <a:p>
                      <a:pPr algn="ctr"/>
                      <a:r>
                        <a:rPr lang="en-US" altLang="zh-CN" sz="1600" b="0" u="none" dirty="0"/>
                        <a:t>0.889</a:t>
                      </a:r>
                    </a:p>
                    <a:p>
                      <a:pPr algn="ctr"/>
                      <a:r>
                        <a:rPr lang="en-US" altLang="zh-CN" sz="1600" b="0" u="none" dirty="0"/>
                        <a:t>-6%</a:t>
                      </a:r>
                      <a:endParaRPr lang="zh-CN" altLang="en-US" sz="1600" b="0" u="none" dirty="0"/>
                    </a:p>
                  </a:txBody>
                  <a:tcPr anchor="ctr">
                    <a:solidFill>
                      <a:schemeClr val="bg1">
                        <a:lumMod val="95000"/>
                      </a:schemeClr>
                    </a:solidFill>
                  </a:tcPr>
                </a:tc>
                <a:extLst>
                  <a:ext uri="{0D108BD9-81ED-4DB2-BD59-A6C34878D82A}">
                    <a16:rowId xmlns:a16="http://schemas.microsoft.com/office/drawing/2014/main" val="1778525594"/>
                  </a:ext>
                </a:extLst>
              </a:tr>
            </a:tbl>
          </a:graphicData>
        </a:graphic>
      </p:graphicFrame>
      <p:sp>
        <p:nvSpPr>
          <p:cNvPr id="9" name="文本框 8">
            <a:extLst>
              <a:ext uri="{FF2B5EF4-FFF2-40B4-BE49-F238E27FC236}">
                <a16:creationId xmlns:a16="http://schemas.microsoft.com/office/drawing/2014/main" id="{5ECEF038-6085-4467-82C6-06AFBF5422D2}"/>
              </a:ext>
            </a:extLst>
          </p:cNvPr>
          <p:cNvSpPr txBox="1"/>
          <p:nvPr/>
        </p:nvSpPr>
        <p:spPr>
          <a:xfrm>
            <a:off x="4065907" y="1708512"/>
            <a:ext cx="4111062" cy="408623"/>
          </a:xfrm>
          <a:prstGeom prst="roundRect">
            <a:avLst/>
          </a:prstGeom>
          <a:solidFill>
            <a:schemeClr val="accent3">
              <a:lumMod val="20000"/>
              <a:lumOff val="80000"/>
            </a:schemeClr>
          </a:solidFill>
          <a:ln w="12700">
            <a:solidFill>
              <a:schemeClr val="accent1">
                <a:lumMod val="60000"/>
                <a:lumOff val="40000"/>
              </a:schemeClr>
            </a:solidFill>
            <a:prstDash val="sysDash"/>
          </a:ln>
        </p:spPr>
        <p:txBody>
          <a:bodyPr wrap="none" rtlCol="0">
            <a:spAutoFit/>
          </a:bodyPr>
          <a:lstStyle/>
          <a:p>
            <a:r>
              <a:rPr lang="en-US" altLang="zh-CN" i="1" dirty="0"/>
              <a:t>F1-Score of T-BERT trained by TraceFUN</a:t>
            </a:r>
            <a:endParaRPr lang="zh-CN" altLang="en-US" i="1" dirty="0"/>
          </a:p>
        </p:txBody>
      </p:sp>
      <p:sp>
        <p:nvSpPr>
          <p:cNvPr id="12" name="文本框 11">
            <a:extLst>
              <a:ext uri="{FF2B5EF4-FFF2-40B4-BE49-F238E27FC236}">
                <a16:creationId xmlns:a16="http://schemas.microsoft.com/office/drawing/2014/main" id="{0CE819FE-6382-492A-88DF-7A5CA4862CFB}"/>
              </a:ext>
            </a:extLst>
          </p:cNvPr>
          <p:cNvSpPr txBox="1"/>
          <p:nvPr/>
        </p:nvSpPr>
        <p:spPr>
          <a:xfrm>
            <a:off x="3389996" y="6097586"/>
            <a:ext cx="5412005" cy="553998"/>
          </a:xfrm>
          <a:prstGeom prst="rect">
            <a:avLst/>
          </a:prstGeom>
          <a:noFill/>
        </p:spPr>
        <p:txBody>
          <a:bodyPr wrap="square" rtlCol="0">
            <a:spAutoFit/>
          </a:bodyPr>
          <a:lstStyle/>
          <a:p>
            <a:r>
              <a:rPr lang="en-US" altLang="zh-CN" sz="1500" i="1" dirty="0">
                <a:solidFill>
                  <a:srgbClr val="FF0000"/>
                </a:solidFill>
              </a:rPr>
              <a:t>Note that the displayed results are partially selected from our paper. </a:t>
            </a:r>
          </a:p>
          <a:p>
            <a:r>
              <a:rPr lang="en-US" altLang="zh-CN" sz="1500" i="1" dirty="0">
                <a:solidFill>
                  <a:srgbClr val="FF0000"/>
                </a:solidFill>
              </a:rPr>
              <a:t>For full results, please refer to our paper.</a:t>
            </a:r>
            <a:endParaRPr lang="zh-CN" altLang="en-US" sz="1500" i="1" dirty="0">
              <a:solidFill>
                <a:srgbClr val="FF0000"/>
              </a:solidFill>
            </a:endParaRPr>
          </a:p>
        </p:txBody>
      </p:sp>
    </p:spTree>
    <p:extLst>
      <p:ext uri="{BB962C8B-B14F-4D97-AF65-F5344CB8AC3E}">
        <p14:creationId xmlns:p14="http://schemas.microsoft.com/office/powerpoint/2010/main" val="1868241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9B441-DC57-49B1-BA99-16A19D9B0E4D}"/>
              </a:ext>
            </a:extLst>
          </p:cNvPr>
          <p:cNvSpPr>
            <a:spLocks noGrp="1"/>
          </p:cNvSpPr>
          <p:nvPr>
            <p:ph type="title"/>
          </p:nvPr>
        </p:nvSpPr>
        <p:spPr/>
        <p:txBody>
          <a:bodyPr/>
          <a:lstStyle/>
          <a:p>
            <a:r>
              <a:rPr lang="en-US" altLang="zh-CN" dirty="0"/>
              <a:t>7. Results-RQ3 (Cont.)</a:t>
            </a:r>
            <a:endParaRPr lang="zh-CN" altLang="en-US" dirty="0"/>
          </a:p>
        </p:txBody>
      </p:sp>
      <p:sp>
        <p:nvSpPr>
          <p:cNvPr id="7" name="文本框 6">
            <a:extLst>
              <a:ext uri="{FF2B5EF4-FFF2-40B4-BE49-F238E27FC236}">
                <a16:creationId xmlns:a16="http://schemas.microsoft.com/office/drawing/2014/main" id="{CF01EDB4-F1CD-4763-BD1E-377EF20CABF8}"/>
              </a:ext>
            </a:extLst>
          </p:cNvPr>
          <p:cNvSpPr txBox="1"/>
          <p:nvPr/>
        </p:nvSpPr>
        <p:spPr>
          <a:xfrm>
            <a:off x="227462" y="1217258"/>
            <a:ext cx="1120936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RQ3: What’s the impact of different sizes of newly labeled links generated by TraceFUN on TLR performance?</a:t>
            </a:r>
          </a:p>
        </p:txBody>
      </p:sp>
      <p:graphicFrame>
        <p:nvGraphicFramePr>
          <p:cNvPr id="8" name="表格 8">
            <a:extLst>
              <a:ext uri="{FF2B5EF4-FFF2-40B4-BE49-F238E27FC236}">
                <a16:creationId xmlns:a16="http://schemas.microsoft.com/office/drawing/2014/main" id="{5EF08E7A-744B-4F69-BC20-FE2B010FD6DE}"/>
              </a:ext>
            </a:extLst>
          </p:cNvPr>
          <p:cNvGraphicFramePr>
            <a:graphicFrameLocks noGrp="1"/>
          </p:cNvGraphicFramePr>
          <p:nvPr>
            <p:extLst>
              <p:ext uri="{D42A27DB-BD31-4B8C-83A1-F6EECF244321}">
                <p14:modId xmlns:p14="http://schemas.microsoft.com/office/powerpoint/2010/main" val="4015324101"/>
              </p:ext>
            </p:extLst>
          </p:nvPr>
        </p:nvGraphicFramePr>
        <p:xfrm>
          <a:off x="678887" y="2239058"/>
          <a:ext cx="10834224" cy="3048548"/>
        </p:xfrm>
        <a:graphic>
          <a:graphicData uri="http://schemas.openxmlformats.org/drawingml/2006/table">
            <a:tbl>
              <a:tblPr firstRow="1" bandRow="1">
                <a:tableStyleId>{5A111915-BE36-4E01-A7E5-04B1672EAD32}</a:tableStyleId>
              </a:tblPr>
              <a:tblGrid>
                <a:gridCol w="902852">
                  <a:extLst>
                    <a:ext uri="{9D8B030D-6E8A-4147-A177-3AD203B41FA5}">
                      <a16:colId xmlns:a16="http://schemas.microsoft.com/office/drawing/2014/main" val="2188041524"/>
                    </a:ext>
                  </a:extLst>
                </a:gridCol>
                <a:gridCol w="902852">
                  <a:extLst>
                    <a:ext uri="{9D8B030D-6E8A-4147-A177-3AD203B41FA5}">
                      <a16:colId xmlns:a16="http://schemas.microsoft.com/office/drawing/2014/main" val="2990722765"/>
                    </a:ext>
                  </a:extLst>
                </a:gridCol>
                <a:gridCol w="902852">
                  <a:extLst>
                    <a:ext uri="{9D8B030D-6E8A-4147-A177-3AD203B41FA5}">
                      <a16:colId xmlns:a16="http://schemas.microsoft.com/office/drawing/2014/main" val="2562290326"/>
                    </a:ext>
                  </a:extLst>
                </a:gridCol>
                <a:gridCol w="902852">
                  <a:extLst>
                    <a:ext uri="{9D8B030D-6E8A-4147-A177-3AD203B41FA5}">
                      <a16:colId xmlns:a16="http://schemas.microsoft.com/office/drawing/2014/main" val="3134117940"/>
                    </a:ext>
                  </a:extLst>
                </a:gridCol>
                <a:gridCol w="902852">
                  <a:extLst>
                    <a:ext uri="{9D8B030D-6E8A-4147-A177-3AD203B41FA5}">
                      <a16:colId xmlns:a16="http://schemas.microsoft.com/office/drawing/2014/main" val="1978539900"/>
                    </a:ext>
                  </a:extLst>
                </a:gridCol>
                <a:gridCol w="902852">
                  <a:extLst>
                    <a:ext uri="{9D8B030D-6E8A-4147-A177-3AD203B41FA5}">
                      <a16:colId xmlns:a16="http://schemas.microsoft.com/office/drawing/2014/main" val="2279878587"/>
                    </a:ext>
                  </a:extLst>
                </a:gridCol>
                <a:gridCol w="902852">
                  <a:extLst>
                    <a:ext uri="{9D8B030D-6E8A-4147-A177-3AD203B41FA5}">
                      <a16:colId xmlns:a16="http://schemas.microsoft.com/office/drawing/2014/main" val="2722651988"/>
                    </a:ext>
                  </a:extLst>
                </a:gridCol>
                <a:gridCol w="902852">
                  <a:extLst>
                    <a:ext uri="{9D8B030D-6E8A-4147-A177-3AD203B41FA5}">
                      <a16:colId xmlns:a16="http://schemas.microsoft.com/office/drawing/2014/main" val="502402866"/>
                    </a:ext>
                  </a:extLst>
                </a:gridCol>
                <a:gridCol w="902852">
                  <a:extLst>
                    <a:ext uri="{9D8B030D-6E8A-4147-A177-3AD203B41FA5}">
                      <a16:colId xmlns:a16="http://schemas.microsoft.com/office/drawing/2014/main" val="807214852"/>
                    </a:ext>
                  </a:extLst>
                </a:gridCol>
                <a:gridCol w="902852">
                  <a:extLst>
                    <a:ext uri="{9D8B030D-6E8A-4147-A177-3AD203B41FA5}">
                      <a16:colId xmlns:a16="http://schemas.microsoft.com/office/drawing/2014/main" val="1969417758"/>
                    </a:ext>
                  </a:extLst>
                </a:gridCol>
                <a:gridCol w="902852">
                  <a:extLst>
                    <a:ext uri="{9D8B030D-6E8A-4147-A177-3AD203B41FA5}">
                      <a16:colId xmlns:a16="http://schemas.microsoft.com/office/drawing/2014/main" val="1427523670"/>
                    </a:ext>
                  </a:extLst>
                </a:gridCol>
                <a:gridCol w="902852">
                  <a:extLst>
                    <a:ext uri="{9D8B030D-6E8A-4147-A177-3AD203B41FA5}">
                      <a16:colId xmlns:a16="http://schemas.microsoft.com/office/drawing/2014/main" val="1191070002"/>
                    </a:ext>
                  </a:extLst>
                </a:gridCol>
              </a:tblGrid>
              <a:tr h="348017">
                <a:tc rowSpan="2">
                  <a:txBody>
                    <a:bodyPr/>
                    <a:lstStyle/>
                    <a:p>
                      <a:pPr algn="ctr">
                        <a:lnSpc>
                          <a:spcPct val="100000"/>
                        </a:lnSpc>
                      </a:pPr>
                      <a:r>
                        <a:rPr lang="en-US" altLang="zh-CN" sz="1400" dirty="0"/>
                        <a:t>Project</a:t>
                      </a:r>
                      <a:endParaRPr lang="zh-CN" altLang="en-US" sz="1400" dirty="0"/>
                    </a:p>
                  </a:txBody>
                  <a:tcPr anchor="ctr">
                    <a:solidFill>
                      <a:schemeClr val="accent1">
                        <a:lumMod val="60000"/>
                        <a:lumOff val="40000"/>
                      </a:schemeClr>
                    </a:solidFill>
                  </a:tcPr>
                </a:tc>
                <a:tc rowSpan="2">
                  <a:txBody>
                    <a:bodyPr/>
                    <a:lstStyle/>
                    <a:p>
                      <a:pPr algn="ctr"/>
                      <a:r>
                        <a:rPr lang="en-US" altLang="zh-CN" sz="1400" b="1" dirty="0"/>
                        <a:t>Original</a:t>
                      </a:r>
                      <a:endParaRPr lang="zh-CN" altLang="en-US" sz="1400" b="1" dirty="0"/>
                    </a:p>
                  </a:txBody>
                  <a:tcPr anchor="ctr">
                    <a:solidFill>
                      <a:schemeClr val="accent1">
                        <a:lumMod val="60000"/>
                        <a:lumOff val="40000"/>
                      </a:schemeClr>
                    </a:solidFill>
                  </a:tcPr>
                </a:tc>
                <a:tc gridSpan="2">
                  <a:txBody>
                    <a:bodyPr/>
                    <a:lstStyle/>
                    <a:p>
                      <a:pPr algn="ctr"/>
                      <a:r>
                        <a:rPr lang="en-US" altLang="zh-CN" sz="1400" dirty="0"/>
                        <a:t>5%</a:t>
                      </a:r>
                      <a:endParaRPr lang="zh-CN" altLang="en-US" sz="14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400" dirty="0"/>
                        <a:t>20%</a:t>
                      </a:r>
                      <a:endParaRPr lang="zh-CN" altLang="en-US" sz="14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400" dirty="0"/>
                        <a:t>50%</a:t>
                      </a:r>
                      <a:endParaRPr lang="zh-CN" altLang="en-US" sz="14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400" dirty="0"/>
                        <a:t>80%</a:t>
                      </a:r>
                      <a:endParaRPr lang="zh-CN" altLang="en-US" sz="1400" dirty="0"/>
                    </a:p>
                  </a:txBody>
                  <a:tcPr>
                    <a:solidFill>
                      <a:schemeClr val="accent1">
                        <a:lumMod val="60000"/>
                        <a:lumOff val="40000"/>
                      </a:schemeClr>
                    </a:solidFill>
                  </a:tcPr>
                </a:tc>
                <a:tc hMerge="1">
                  <a:txBody>
                    <a:bodyPr/>
                    <a:lstStyle/>
                    <a:p>
                      <a:endParaRPr lang="zh-CN" altLang="en-US" sz="1600" dirty="0"/>
                    </a:p>
                  </a:txBody>
                  <a:tcPr/>
                </a:tc>
                <a:tc gridSpan="2">
                  <a:txBody>
                    <a:bodyPr/>
                    <a:lstStyle/>
                    <a:p>
                      <a:pPr algn="ctr"/>
                      <a:r>
                        <a:rPr lang="en-US" altLang="zh-CN" sz="1400" dirty="0"/>
                        <a:t>110%</a:t>
                      </a:r>
                      <a:endParaRPr lang="zh-CN" altLang="en-US" sz="1400" dirty="0"/>
                    </a:p>
                  </a:txBody>
                  <a:tcPr>
                    <a:solidFill>
                      <a:schemeClr val="accent1">
                        <a:lumMod val="60000"/>
                        <a:lumOff val="40000"/>
                      </a:schemeClr>
                    </a:solidFill>
                  </a:tcPr>
                </a:tc>
                <a:tc hMerge="1">
                  <a:txBody>
                    <a:bodyPr/>
                    <a:lstStyle/>
                    <a:p>
                      <a:endParaRPr lang="zh-CN" altLang="en-US" sz="1600" dirty="0"/>
                    </a:p>
                  </a:txBody>
                  <a:tcPr/>
                </a:tc>
                <a:extLst>
                  <a:ext uri="{0D108BD9-81ED-4DB2-BD59-A6C34878D82A}">
                    <a16:rowId xmlns:a16="http://schemas.microsoft.com/office/drawing/2014/main" val="497790647"/>
                  </a:ext>
                </a:extLst>
              </a:tr>
              <a:tr h="334371">
                <a:tc vMerge="1">
                  <a:txBody>
                    <a:bodyPr/>
                    <a:lstStyle/>
                    <a:p>
                      <a:endParaRPr lang="zh-CN" altLang="en-US" sz="1600" b="1" dirty="0"/>
                    </a:p>
                  </a:txBody>
                  <a:tcPr>
                    <a:solidFill>
                      <a:schemeClr val="accent1">
                        <a:lumMod val="20000"/>
                        <a:lumOff val="80000"/>
                      </a:schemeClr>
                    </a:solidFill>
                  </a:tcPr>
                </a:tc>
                <a:tc vMerge="1">
                  <a:txBody>
                    <a:bodyPr/>
                    <a:lstStyle/>
                    <a:p>
                      <a:r>
                        <a:rPr lang="en-US" altLang="zh-CN" sz="1600" b="1" dirty="0"/>
                        <a:t>Ori</a:t>
                      </a:r>
                      <a:endParaRPr lang="zh-CN" altLang="en-US" sz="1600" b="1" dirty="0"/>
                    </a:p>
                  </a:txBody>
                  <a:tcPr>
                    <a:solidFill>
                      <a:schemeClr val="accent1">
                        <a:lumMod val="20000"/>
                        <a:lumOff val="80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lumMod val="95000"/>
                      </a:schemeClr>
                    </a:solidFill>
                  </a:tcPr>
                </a:tc>
                <a:tc>
                  <a:txBody>
                    <a:bodyPr/>
                    <a:lstStyle/>
                    <a:p>
                      <a:pPr algn="ctr"/>
                      <a:r>
                        <a:rPr lang="en-US" altLang="zh-CN" sz="1600" b="1" dirty="0"/>
                        <a:t>VSM</a:t>
                      </a:r>
                      <a:endParaRPr lang="zh-CN" altLang="en-US" sz="1600" b="1" dirty="0"/>
                    </a:p>
                  </a:txBody>
                  <a:tcPr>
                    <a:solidFill>
                      <a:schemeClr val="bg1"/>
                    </a:solidFill>
                  </a:tcPr>
                </a:tc>
                <a:tc>
                  <a:txBody>
                    <a:bodyPr/>
                    <a:lstStyle/>
                    <a:p>
                      <a:pPr algn="ctr"/>
                      <a:r>
                        <a:rPr lang="en-US" altLang="zh-CN" sz="1600" b="1" dirty="0"/>
                        <a:t>CL</a:t>
                      </a:r>
                      <a:endParaRPr lang="zh-CN" altLang="en-US" sz="1600" b="1" dirty="0"/>
                    </a:p>
                  </a:txBody>
                  <a:tcPr>
                    <a:solidFill>
                      <a:schemeClr val="bg1"/>
                    </a:solidFill>
                  </a:tcPr>
                </a:tc>
                <a:extLst>
                  <a:ext uri="{0D108BD9-81ED-4DB2-BD59-A6C34878D82A}">
                    <a16:rowId xmlns:a16="http://schemas.microsoft.com/office/drawing/2014/main" val="3966169703"/>
                  </a:ext>
                </a:extLst>
              </a:tr>
              <a:tr h="788417">
                <a:tc>
                  <a:txBody>
                    <a:bodyPr/>
                    <a:lstStyle/>
                    <a:p>
                      <a:pPr algn="ctr"/>
                      <a:r>
                        <a:rPr lang="en-US" altLang="zh-CN" sz="1600" dirty="0"/>
                        <a:t>Flask</a:t>
                      </a:r>
                      <a:endParaRPr lang="zh-CN" altLang="en-US" sz="1600" dirty="0"/>
                    </a:p>
                  </a:txBody>
                  <a:tcPr anchor="ctr">
                    <a:solidFill>
                      <a:schemeClr val="bg1"/>
                    </a:solidFill>
                  </a:tcPr>
                </a:tc>
                <a:tc>
                  <a:txBody>
                    <a:bodyPr/>
                    <a:lstStyle/>
                    <a:p>
                      <a:pPr algn="ctr"/>
                      <a:r>
                        <a:rPr lang="en-US" altLang="zh-CN" sz="1600" dirty="0"/>
                        <a:t>0.033</a:t>
                      </a:r>
                      <a:endParaRPr lang="zh-CN" altLang="en-US" sz="1600" dirty="0"/>
                    </a:p>
                  </a:txBody>
                  <a:tcPr anchor="ctr">
                    <a:solidFill>
                      <a:schemeClr val="bg1">
                        <a:lumMod val="95000"/>
                      </a:schemeClr>
                    </a:solidFill>
                  </a:tcPr>
                </a:tc>
                <a:tc>
                  <a:txBody>
                    <a:bodyPr/>
                    <a:lstStyle/>
                    <a:p>
                      <a:pPr algn="ctr"/>
                      <a:r>
                        <a:rPr lang="en-US" altLang="zh-CN" sz="1600" b="0" u="none" dirty="0"/>
                        <a:t>0.031</a:t>
                      </a:r>
                    </a:p>
                    <a:p>
                      <a:pPr algn="ctr"/>
                      <a:r>
                        <a:rPr lang="en-US" altLang="zh-CN" sz="1600" b="0" u="none" dirty="0"/>
                        <a:t>-6%</a:t>
                      </a:r>
                      <a:endParaRPr lang="zh-CN" altLang="en-US" sz="1600" b="0" u="none" dirty="0"/>
                    </a:p>
                  </a:txBody>
                  <a:tcPr anchor="ctr">
                    <a:solidFill>
                      <a:schemeClr val="bg1"/>
                    </a:solidFill>
                  </a:tcPr>
                </a:tc>
                <a:tc>
                  <a:txBody>
                    <a:bodyPr/>
                    <a:lstStyle/>
                    <a:p>
                      <a:pPr algn="ctr"/>
                      <a:r>
                        <a:rPr lang="en-US" altLang="zh-CN" sz="1600" u="none" dirty="0"/>
                        <a:t>0.035</a:t>
                      </a:r>
                    </a:p>
                    <a:p>
                      <a:pPr algn="ctr"/>
                      <a:r>
                        <a:rPr lang="en-US" altLang="zh-CN" sz="1600" u="none" dirty="0"/>
                        <a:t>7%</a:t>
                      </a:r>
                      <a:endParaRPr lang="zh-CN" altLang="en-US" sz="1600" u="none" dirty="0"/>
                    </a:p>
                  </a:txBody>
                  <a:tcPr anchor="ctr">
                    <a:solidFill>
                      <a:schemeClr val="bg1">
                        <a:lumMod val="95000"/>
                      </a:schemeClr>
                    </a:solidFill>
                  </a:tcPr>
                </a:tc>
                <a:tc>
                  <a:txBody>
                    <a:bodyPr/>
                    <a:lstStyle/>
                    <a:p>
                      <a:pPr algn="ctr"/>
                      <a:r>
                        <a:rPr lang="en-US" altLang="zh-CN" sz="1600" b="0" u="none" dirty="0"/>
                        <a:t>0.063</a:t>
                      </a:r>
                    </a:p>
                    <a:p>
                      <a:pPr algn="ctr"/>
                      <a:r>
                        <a:rPr lang="en-US" altLang="zh-CN" sz="1600" b="0" u="none" dirty="0"/>
                        <a:t>91%</a:t>
                      </a:r>
                      <a:endParaRPr lang="zh-CN" altLang="en-US" sz="1600" b="0" u="none" dirty="0"/>
                    </a:p>
                  </a:txBody>
                  <a:tcPr anchor="ctr">
                    <a:solidFill>
                      <a:schemeClr val="bg1"/>
                    </a:solidFill>
                  </a:tcPr>
                </a:tc>
                <a:tc>
                  <a:txBody>
                    <a:bodyPr/>
                    <a:lstStyle/>
                    <a:p>
                      <a:pPr algn="ctr"/>
                      <a:r>
                        <a:rPr lang="en-US" altLang="zh-CN" sz="1600" u="none" dirty="0"/>
                        <a:t>0.064</a:t>
                      </a:r>
                    </a:p>
                    <a:p>
                      <a:pPr algn="ctr"/>
                      <a:r>
                        <a:rPr lang="en-US" altLang="zh-CN" sz="1600" u="none" dirty="0"/>
                        <a:t>95%</a:t>
                      </a:r>
                      <a:endParaRPr lang="zh-CN" altLang="en-US" sz="1600" u="none" dirty="0"/>
                    </a:p>
                  </a:txBody>
                  <a:tcPr anchor="ctr">
                    <a:solidFill>
                      <a:schemeClr val="bg1">
                        <a:lumMod val="95000"/>
                      </a:schemeClr>
                    </a:solidFill>
                  </a:tcPr>
                </a:tc>
                <a:tc>
                  <a:txBody>
                    <a:bodyPr/>
                    <a:lstStyle/>
                    <a:p>
                      <a:pPr algn="ctr"/>
                      <a:r>
                        <a:rPr lang="en-US" altLang="zh-CN" sz="1600" b="0" u="none" dirty="0"/>
                        <a:t>0.149</a:t>
                      </a:r>
                    </a:p>
                    <a:p>
                      <a:pPr algn="ctr"/>
                      <a:r>
                        <a:rPr lang="en-US" altLang="zh-CN" sz="1600" b="0" u="none" dirty="0"/>
                        <a:t>351%</a:t>
                      </a:r>
                      <a:endParaRPr lang="zh-CN" altLang="en-US" sz="1600" b="0" u="none" dirty="0"/>
                    </a:p>
                  </a:txBody>
                  <a:tcPr anchor="ctr">
                    <a:solidFill>
                      <a:schemeClr val="bg1"/>
                    </a:solidFill>
                  </a:tcPr>
                </a:tc>
                <a:tc>
                  <a:txBody>
                    <a:bodyPr/>
                    <a:lstStyle/>
                    <a:p>
                      <a:pPr algn="ctr"/>
                      <a:r>
                        <a:rPr lang="en-US" altLang="zh-CN" sz="1600" u="none" dirty="0"/>
                        <a:t>0.164</a:t>
                      </a:r>
                    </a:p>
                    <a:p>
                      <a:pPr algn="ctr"/>
                      <a:r>
                        <a:rPr lang="en-US" altLang="zh-CN" sz="1600" u="none" dirty="0"/>
                        <a:t>396%</a:t>
                      </a:r>
                      <a:endParaRPr lang="zh-CN" altLang="en-US" sz="1600" u="none" dirty="0"/>
                    </a:p>
                  </a:txBody>
                  <a:tcPr anchor="ctr">
                    <a:solidFill>
                      <a:schemeClr val="bg1">
                        <a:lumMod val="95000"/>
                      </a:schemeClr>
                    </a:solidFill>
                  </a:tcPr>
                </a:tc>
                <a:tc>
                  <a:txBody>
                    <a:bodyPr/>
                    <a:lstStyle/>
                    <a:p>
                      <a:pPr algn="ctr"/>
                      <a:r>
                        <a:rPr lang="en-US" altLang="zh-CN" sz="1600" b="0" u="none" dirty="0"/>
                        <a:t>0.210</a:t>
                      </a:r>
                    </a:p>
                    <a:p>
                      <a:pPr algn="ctr"/>
                      <a:r>
                        <a:rPr lang="en-US" altLang="zh-CN" sz="1600" b="0" u="none" dirty="0"/>
                        <a:t>537%</a:t>
                      </a:r>
                      <a:endParaRPr lang="zh-CN" altLang="en-US" sz="1600" b="0" u="none" dirty="0"/>
                    </a:p>
                  </a:txBody>
                  <a:tcPr anchor="ctr">
                    <a:solidFill>
                      <a:schemeClr val="bg1"/>
                    </a:solidFill>
                  </a:tcPr>
                </a:tc>
                <a:tc>
                  <a:txBody>
                    <a:bodyPr/>
                    <a:lstStyle/>
                    <a:p>
                      <a:pPr algn="ctr"/>
                      <a:r>
                        <a:rPr lang="en-US" altLang="zh-CN" sz="1600" u="none" dirty="0"/>
                        <a:t>0.331</a:t>
                      </a:r>
                    </a:p>
                    <a:p>
                      <a:pPr algn="ctr"/>
                      <a:r>
                        <a:rPr lang="en-US" altLang="zh-CN" sz="1600" u="none" dirty="0"/>
                        <a:t>902%</a:t>
                      </a:r>
                      <a:endParaRPr lang="zh-CN" altLang="en-US" sz="1600" u="none" dirty="0"/>
                    </a:p>
                  </a:txBody>
                  <a:tcPr anchor="ctr">
                    <a:solidFill>
                      <a:schemeClr val="bg1">
                        <a:lumMod val="95000"/>
                      </a:schemeClr>
                    </a:solidFill>
                  </a:tcPr>
                </a:tc>
                <a:tc>
                  <a:txBody>
                    <a:bodyPr/>
                    <a:lstStyle/>
                    <a:p>
                      <a:pPr algn="ctr"/>
                      <a:r>
                        <a:rPr lang="en-US" altLang="zh-CN" sz="1600" b="0" u="none" dirty="0">
                          <a:solidFill>
                            <a:schemeClr val="accent2"/>
                          </a:solidFill>
                        </a:rPr>
                        <a:t>0.306</a:t>
                      </a:r>
                    </a:p>
                    <a:p>
                      <a:pPr algn="ctr"/>
                      <a:r>
                        <a:rPr lang="en-US" altLang="zh-CN" sz="1600" b="0" u="none" dirty="0">
                          <a:solidFill>
                            <a:schemeClr val="accent2"/>
                          </a:solidFill>
                        </a:rPr>
                        <a:t>828%</a:t>
                      </a:r>
                      <a:endParaRPr lang="zh-CN" altLang="en-US" sz="1600" b="0" u="none" dirty="0">
                        <a:solidFill>
                          <a:schemeClr val="accent2"/>
                        </a:solidFill>
                      </a:endParaRPr>
                    </a:p>
                  </a:txBody>
                  <a:tcPr anchor="ctr">
                    <a:solidFill>
                      <a:schemeClr val="bg1"/>
                    </a:solidFill>
                  </a:tcPr>
                </a:tc>
                <a:tc>
                  <a:txBody>
                    <a:bodyPr/>
                    <a:lstStyle/>
                    <a:p>
                      <a:pPr algn="ctr"/>
                      <a:r>
                        <a:rPr lang="en-US" altLang="zh-CN" sz="1600" b="0" u="none" dirty="0">
                          <a:solidFill>
                            <a:srgbClr val="FF0000"/>
                          </a:solidFill>
                        </a:rPr>
                        <a:t>0.392</a:t>
                      </a:r>
                    </a:p>
                    <a:p>
                      <a:pPr algn="ctr"/>
                      <a:r>
                        <a:rPr lang="en-US" altLang="zh-CN" sz="1600" b="0" u="none" dirty="0">
                          <a:solidFill>
                            <a:srgbClr val="FF0000"/>
                          </a:solidFill>
                        </a:rPr>
                        <a:t>1088%</a:t>
                      </a:r>
                      <a:endParaRPr lang="zh-CN" altLang="en-US" sz="1600" b="0" u="none" dirty="0">
                        <a:solidFill>
                          <a:srgbClr val="FF0000"/>
                        </a:solidFill>
                      </a:endParaRPr>
                    </a:p>
                  </a:txBody>
                  <a:tcPr anchor="ctr">
                    <a:solidFill>
                      <a:schemeClr val="bg1">
                        <a:lumMod val="95000"/>
                      </a:schemeClr>
                    </a:solidFill>
                  </a:tcPr>
                </a:tc>
                <a:extLst>
                  <a:ext uri="{0D108BD9-81ED-4DB2-BD59-A6C34878D82A}">
                    <a16:rowId xmlns:a16="http://schemas.microsoft.com/office/drawing/2014/main" val="362774653"/>
                  </a:ext>
                </a:extLst>
              </a:tr>
              <a:tr h="788417">
                <a:tc>
                  <a:txBody>
                    <a:bodyPr/>
                    <a:lstStyle/>
                    <a:p>
                      <a:pPr algn="ctr"/>
                      <a:r>
                        <a:rPr lang="en-US" altLang="zh-CN" sz="1600" dirty="0" err="1"/>
                        <a:t>Pgcli</a:t>
                      </a:r>
                      <a:endParaRPr lang="zh-CN" altLang="en-US" sz="1600" dirty="0"/>
                    </a:p>
                  </a:txBody>
                  <a:tcPr anchor="ctr">
                    <a:solidFill>
                      <a:schemeClr val="bg1"/>
                    </a:solidFill>
                  </a:tcPr>
                </a:tc>
                <a:tc>
                  <a:txBody>
                    <a:bodyPr/>
                    <a:lstStyle/>
                    <a:p>
                      <a:pPr algn="ctr"/>
                      <a:r>
                        <a:rPr lang="en-US" altLang="zh-CN" sz="1600" dirty="0"/>
                        <a:t>0.036</a:t>
                      </a:r>
                      <a:endParaRPr lang="zh-CN" altLang="en-US" sz="1600" dirty="0"/>
                    </a:p>
                  </a:txBody>
                  <a:tcPr anchor="ctr">
                    <a:solidFill>
                      <a:schemeClr val="bg1">
                        <a:lumMod val="95000"/>
                      </a:schemeClr>
                    </a:solidFill>
                  </a:tcPr>
                </a:tc>
                <a:tc>
                  <a:txBody>
                    <a:bodyPr/>
                    <a:lstStyle/>
                    <a:p>
                      <a:pPr algn="ctr"/>
                      <a:r>
                        <a:rPr lang="en-US" altLang="zh-CN" sz="1600" b="0" u="none" dirty="0"/>
                        <a:t>0.047</a:t>
                      </a:r>
                    </a:p>
                    <a:p>
                      <a:pPr algn="ctr"/>
                      <a:r>
                        <a:rPr lang="en-US" altLang="zh-CN" sz="1600" b="0" u="none" dirty="0"/>
                        <a:t>30%</a:t>
                      </a:r>
                      <a:endParaRPr lang="zh-CN" altLang="en-US" sz="1600" b="0" u="none" dirty="0"/>
                    </a:p>
                  </a:txBody>
                  <a:tcPr anchor="ctr">
                    <a:solidFill>
                      <a:schemeClr val="bg1"/>
                    </a:solidFill>
                  </a:tcPr>
                </a:tc>
                <a:tc>
                  <a:txBody>
                    <a:bodyPr/>
                    <a:lstStyle/>
                    <a:p>
                      <a:pPr algn="ctr"/>
                      <a:r>
                        <a:rPr lang="en-US" altLang="zh-CN" sz="1600" u="none" dirty="0"/>
                        <a:t>0.044</a:t>
                      </a:r>
                    </a:p>
                    <a:p>
                      <a:pPr algn="ctr"/>
                      <a:r>
                        <a:rPr lang="en-US" altLang="zh-CN" sz="1600" u="none" dirty="0"/>
                        <a:t>23%</a:t>
                      </a:r>
                      <a:endParaRPr lang="zh-CN" altLang="en-US" sz="1600" u="none" dirty="0"/>
                    </a:p>
                  </a:txBody>
                  <a:tcPr anchor="ctr">
                    <a:solidFill>
                      <a:schemeClr val="bg1">
                        <a:lumMod val="95000"/>
                      </a:schemeClr>
                    </a:solidFill>
                  </a:tcPr>
                </a:tc>
                <a:tc>
                  <a:txBody>
                    <a:bodyPr/>
                    <a:lstStyle/>
                    <a:p>
                      <a:pPr algn="ctr"/>
                      <a:r>
                        <a:rPr lang="en-US" altLang="zh-CN" sz="1600" b="0" u="none" dirty="0"/>
                        <a:t>0.082</a:t>
                      </a:r>
                    </a:p>
                    <a:p>
                      <a:pPr algn="ctr"/>
                      <a:r>
                        <a:rPr lang="en-US" altLang="zh-CN" sz="1600" b="0" u="none" dirty="0"/>
                        <a:t>127%</a:t>
                      </a:r>
                    </a:p>
                  </a:txBody>
                  <a:tcPr anchor="ctr">
                    <a:solidFill>
                      <a:schemeClr val="bg1"/>
                    </a:solidFill>
                  </a:tcPr>
                </a:tc>
                <a:tc>
                  <a:txBody>
                    <a:bodyPr/>
                    <a:lstStyle/>
                    <a:p>
                      <a:pPr algn="ctr"/>
                      <a:r>
                        <a:rPr lang="en-US" altLang="zh-CN" sz="1600" u="none" dirty="0"/>
                        <a:t>0.074</a:t>
                      </a:r>
                    </a:p>
                    <a:p>
                      <a:pPr algn="ctr"/>
                      <a:r>
                        <a:rPr lang="en-US" altLang="zh-CN" sz="1600" u="none" dirty="0"/>
                        <a:t>107%</a:t>
                      </a:r>
                      <a:endParaRPr lang="zh-CN" altLang="en-US" sz="1600" u="none" dirty="0"/>
                    </a:p>
                  </a:txBody>
                  <a:tcPr anchor="ctr">
                    <a:solidFill>
                      <a:schemeClr val="bg1">
                        <a:lumMod val="95000"/>
                      </a:schemeClr>
                    </a:solidFill>
                  </a:tcPr>
                </a:tc>
                <a:tc>
                  <a:txBody>
                    <a:bodyPr/>
                    <a:lstStyle/>
                    <a:p>
                      <a:pPr algn="ctr"/>
                      <a:r>
                        <a:rPr lang="en-US" altLang="zh-CN" sz="1600" b="0" u="none" dirty="0"/>
                        <a:t>0.148</a:t>
                      </a:r>
                    </a:p>
                    <a:p>
                      <a:pPr algn="ctr"/>
                      <a:r>
                        <a:rPr lang="en-US" altLang="zh-CN" sz="1600" b="0" u="none" dirty="0"/>
                        <a:t>311%</a:t>
                      </a:r>
                      <a:endParaRPr lang="zh-CN" altLang="en-US" sz="1600" b="0" u="none" dirty="0"/>
                    </a:p>
                  </a:txBody>
                  <a:tcPr anchor="ctr">
                    <a:solidFill>
                      <a:schemeClr val="bg1"/>
                    </a:solidFill>
                  </a:tcPr>
                </a:tc>
                <a:tc>
                  <a:txBody>
                    <a:bodyPr/>
                    <a:lstStyle/>
                    <a:p>
                      <a:pPr algn="ctr"/>
                      <a:r>
                        <a:rPr lang="en-US" altLang="zh-CN" sz="1600" b="0" u="none" dirty="0">
                          <a:solidFill>
                            <a:schemeClr val="tx1"/>
                          </a:solidFill>
                        </a:rPr>
                        <a:t>0.181</a:t>
                      </a:r>
                    </a:p>
                    <a:p>
                      <a:pPr algn="ctr"/>
                      <a:r>
                        <a:rPr lang="en-US" altLang="zh-CN" sz="1600" b="0" u="none" dirty="0">
                          <a:solidFill>
                            <a:schemeClr val="tx1"/>
                          </a:solidFill>
                        </a:rPr>
                        <a:t>403%</a:t>
                      </a:r>
                      <a:endParaRPr lang="zh-CN" altLang="en-US" sz="1600" b="0" u="none" dirty="0">
                        <a:solidFill>
                          <a:schemeClr val="tx1"/>
                        </a:solidFill>
                      </a:endParaRPr>
                    </a:p>
                  </a:txBody>
                  <a:tcPr anchor="ctr">
                    <a:solidFill>
                      <a:schemeClr val="bg1">
                        <a:lumMod val="95000"/>
                      </a:schemeClr>
                    </a:solidFill>
                  </a:tcPr>
                </a:tc>
                <a:tc>
                  <a:txBody>
                    <a:bodyPr/>
                    <a:lstStyle/>
                    <a:p>
                      <a:pPr algn="ctr"/>
                      <a:r>
                        <a:rPr lang="en-US" altLang="zh-CN" sz="1600" b="0" u="none" dirty="0"/>
                        <a:t>0.233</a:t>
                      </a:r>
                    </a:p>
                    <a:p>
                      <a:pPr algn="ctr"/>
                      <a:r>
                        <a:rPr lang="en-US" altLang="zh-CN" sz="1600" b="0" u="none" dirty="0"/>
                        <a:t>547%</a:t>
                      </a:r>
                      <a:endParaRPr lang="zh-CN" altLang="en-US" sz="1600" b="0" u="none" dirty="0"/>
                    </a:p>
                  </a:txBody>
                  <a:tcPr anchor="ctr">
                    <a:solidFill>
                      <a:schemeClr val="bg1"/>
                    </a:solidFill>
                  </a:tcPr>
                </a:tc>
                <a:tc>
                  <a:txBody>
                    <a:bodyPr/>
                    <a:lstStyle/>
                    <a:p>
                      <a:pPr algn="ctr"/>
                      <a:r>
                        <a:rPr lang="en-US" altLang="zh-CN" sz="1600" b="0" u="none" dirty="0"/>
                        <a:t>0.182</a:t>
                      </a:r>
                    </a:p>
                    <a:p>
                      <a:pPr algn="ctr"/>
                      <a:r>
                        <a:rPr lang="en-US" altLang="zh-CN" sz="1600" b="0" u="none" dirty="0"/>
                        <a:t>407%</a:t>
                      </a:r>
                      <a:endParaRPr lang="zh-CN" altLang="en-US" sz="1600" b="0" u="none" dirty="0"/>
                    </a:p>
                  </a:txBody>
                  <a:tcPr anchor="ctr">
                    <a:solidFill>
                      <a:schemeClr val="bg1">
                        <a:lumMod val="95000"/>
                      </a:schemeClr>
                    </a:solidFill>
                  </a:tcPr>
                </a:tc>
                <a:tc>
                  <a:txBody>
                    <a:bodyPr/>
                    <a:lstStyle/>
                    <a:p>
                      <a:pPr algn="ctr"/>
                      <a:r>
                        <a:rPr lang="en-US" altLang="zh-CN" sz="1600" b="0" u="none" dirty="0">
                          <a:solidFill>
                            <a:schemeClr val="accent2"/>
                          </a:solidFill>
                        </a:rPr>
                        <a:t>0.295</a:t>
                      </a:r>
                    </a:p>
                    <a:p>
                      <a:pPr algn="ctr"/>
                      <a:r>
                        <a:rPr lang="en-US" altLang="zh-CN" sz="1600" b="0" u="none" dirty="0">
                          <a:solidFill>
                            <a:schemeClr val="accent2"/>
                          </a:solidFill>
                        </a:rPr>
                        <a:t>719%</a:t>
                      </a:r>
                      <a:endParaRPr lang="zh-CN" altLang="en-US" sz="1600" b="0" u="none" dirty="0">
                        <a:solidFill>
                          <a:schemeClr val="accent2"/>
                        </a:solidFill>
                      </a:endParaRPr>
                    </a:p>
                  </a:txBody>
                  <a:tcPr anchor="ctr">
                    <a:solidFill>
                      <a:schemeClr val="bg1"/>
                    </a:solidFill>
                  </a:tcPr>
                </a:tc>
                <a:tc>
                  <a:txBody>
                    <a:bodyPr/>
                    <a:lstStyle/>
                    <a:p>
                      <a:pPr algn="ctr"/>
                      <a:r>
                        <a:rPr lang="en-US" altLang="zh-CN" sz="1600" u="none" dirty="0">
                          <a:solidFill>
                            <a:srgbClr val="FF0000"/>
                          </a:solidFill>
                        </a:rPr>
                        <a:t>0.203</a:t>
                      </a:r>
                    </a:p>
                    <a:p>
                      <a:pPr algn="ctr"/>
                      <a:r>
                        <a:rPr lang="en-US" altLang="zh-CN" sz="1600" u="none" dirty="0">
                          <a:solidFill>
                            <a:srgbClr val="FF0000"/>
                          </a:solidFill>
                        </a:rPr>
                        <a:t>463%</a:t>
                      </a:r>
                      <a:endParaRPr lang="zh-CN" altLang="en-US" sz="1600" u="none" dirty="0">
                        <a:solidFill>
                          <a:srgbClr val="FF0000"/>
                        </a:solidFill>
                      </a:endParaRPr>
                    </a:p>
                  </a:txBody>
                  <a:tcPr anchor="ctr">
                    <a:solidFill>
                      <a:schemeClr val="bg1">
                        <a:lumMod val="95000"/>
                      </a:schemeClr>
                    </a:solidFill>
                  </a:tcPr>
                </a:tc>
                <a:extLst>
                  <a:ext uri="{0D108BD9-81ED-4DB2-BD59-A6C34878D82A}">
                    <a16:rowId xmlns:a16="http://schemas.microsoft.com/office/drawing/2014/main" val="2063203867"/>
                  </a:ext>
                </a:extLst>
              </a:tr>
              <a:tr h="788417">
                <a:tc>
                  <a:txBody>
                    <a:bodyPr/>
                    <a:lstStyle/>
                    <a:p>
                      <a:pPr algn="ctr"/>
                      <a:r>
                        <a:rPr lang="en-US" altLang="zh-CN" sz="1600" dirty="0" err="1"/>
                        <a:t>Keras</a:t>
                      </a:r>
                      <a:endParaRPr lang="zh-CN" altLang="en-US" sz="1600" dirty="0"/>
                    </a:p>
                  </a:txBody>
                  <a:tcPr anchor="ctr">
                    <a:solidFill>
                      <a:schemeClr val="bg1"/>
                    </a:solidFill>
                  </a:tcPr>
                </a:tc>
                <a:tc>
                  <a:txBody>
                    <a:bodyPr/>
                    <a:lstStyle/>
                    <a:p>
                      <a:pPr algn="ctr"/>
                      <a:r>
                        <a:rPr lang="en-US" altLang="zh-CN" sz="1600" dirty="0"/>
                        <a:t>0.032</a:t>
                      </a:r>
                      <a:endParaRPr lang="zh-CN" altLang="en-US" sz="1600" dirty="0"/>
                    </a:p>
                  </a:txBody>
                  <a:tcPr anchor="ctr">
                    <a:solidFill>
                      <a:schemeClr val="bg1">
                        <a:lumMod val="95000"/>
                      </a:schemeClr>
                    </a:solidFill>
                  </a:tcPr>
                </a:tc>
                <a:tc>
                  <a:txBody>
                    <a:bodyPr/>
                    <a:lstStyle/>
                    <a:p>
                      <a:pPr algn="ctr"/>
                      <a:r>
                        <a:rPr lang="en-US" altLang="zh-CN" sz="1600" u="none" dirty="0"/>
                        <a:t>0.041</a:t>
                      </a:r>
                    </a:p>
                    <a:p>
                      <a:pPr algn="ctr"/>
                      <a:r>
                        <a:rPr lang="en-US" altLang="zh-CN" sz="1600" u="none" dirty="0"/>
                        <a:t>27%</a:t>
                      </a:r>
                      <a:endParaRPr lang="zh-CN" altLang="en-US" sz="1600" u="none" dirty="0"/>
                    </a:p>
                  </a:txBody>
                  <a:tcPr anchor="ctr">
                    <a:solidFill>
                      <a:schemeClr val="bg1"/>
                    </a:solidFill>
                  </a:tcPr>
                </a:tc>
                <a:tc>
                  <a:txBody>
                    <a:bodyPr/>
                    <a:lstStyle/>
                    <a:p>
                      <a:pPr algn="ctr"/>
                      <a:r>
                        <a:rPr lang="en-US" altLang="zh-CN" sz="1600" b="0" u="none" dirty="0"/>
                        <a:t>0.038</a:t>
                      </a:r>
                    </a:p>
                    <a:p>
                      <a:pPr algn="ctr"/>
                      <a:r>
                        <a:rPr lang="en-US" altLang="zh-CN" sz="1600" b="0" u="none" dirty="0"/>
                        <a:t>18%</a:t>
                      </a:r>
                      <a:endParaRPr lang="zh-CN" altLang="en-US" sz="1600" b="0" u="none" dirty="0"/>
                    </a:p>
                  </a:txBody>
                  <a:tcPr anchor="ctr">
                    <a:solidFill>
                      <a:schemeClr val="bg1">
                        <a:lumMod val="95000"/>
                      </a:schemeClr>
                    </a:solidFill>
                  </a:tcPr>
                </a:tc>
                <a:tc>
                  <a:txBody>
                    <a:bodyPr/>
                    <a:lstStyle/>
                    <a:p>
                      <a:pPr algn="ctr"/>
                      <a:r>
                        <a:rPr lang="en-US" altLang="zh-CN" sz="1600" u="none" dirty="0"/>
                        <a:t>0.052</a:t>
                      </a:r>
                    </a:p>
                    <a:p>
                      <a:pPr algn="ctr"/>
                      <a:r>
                        <a:rPr lang="en-US" altLang="zh-CN" sz="1600" u="none" dirty="0"/>
                        <a:t>63%</a:t>
                      </a:r>
                      <a:endParaRPr lang="zh-CN" altLang="en-US" sz="1600" u="none" dirty="0"/>
                    </a:p>
                  </a:txBody>
                  <a:tcPr anchor="ctr">
                    <a:solidFill>
                      <a:schemeClr val="bg1"/>
                    </a:solidFill>
                  </a:tcPr>
                </a:tc>
                <a:tc>
                  <a:txBody>
                    <a:bodyPr/>
                    <a:lstStyle/>
                    <a:p>
                      <a:pPr algn="ctr"/>
                      <a:r>
                        <a:rPr lang="en-US" altLang="zh-CN" sz="1600" b="0" u="none" dirty="0"/>
                        <a:t>0.038</a:t>
                      </a:r>
                    </a:p>
                    <a:p>
                      <a:pPr algn="ctr"/>
                      <a:r>
                        <a:rPr lang="en-US" altLang="zh-CN" sz="1600" b="0" u="none" dirty="0"/>
                        <a:t>19%</a:t>
                      </a:r>
                      <a:endParaRPr lang="zh-CN" altLang="en-US" sz="1600" b="0" u="none" dirty="0"/>
                    </a:p>
                  </a:txBody>
                  <a:tcPr anchor="ctr">
                    <a:solidFill>
                      <a:schemeClr val="bg1">
                        <a:lumMod val="95000"/>
                      </a:schemeClr>
                    </a:solidFill>
                  </a:tcPr>
                </a:tc>
                <a:tc>
                  <a:txBody>
                    <a:bodyPr/>
                    <a:lstStyle/>
                    <a:p>
                      <a:pPr algn="ctr"/>
                      <a:r>
                        <a:rPr lang="en-US" altLang="zh-CN" sz="1600" u="none" dirty="0"/>
                        <a:t>0.066</a:t>
                      </a:r>
                    </a:p>
                    <a:p>
                      <a:pPr algn="ctr"/>
                      <a:r>
                        <a:rPr lang="en-US" altLang="zh-CN" sz="1600" u="none" dirty="0"/>
                        <a:t>106%</a:t>
                      </a:r>
                      <a:endParaRPr lang="zh-CN" altLang="en-US" sz="1600" u="none" dirty="0"/>
                    </a:p>
                  </a:txBody>
                  <a:tcPr anchor="ctr">
                    <a:solidFill>
                      <a:schemeClr val="bg1"/>
                    </a:solidFill>
                  </a:tcPr>
                </a:tc>
                <a:tc>
                  <a:txBody>
                    <a:bodyPr/>
                    <a:lstStyle/>
                    <a:p>
                      <a:pPr algn="ctr"/>
                      <a:r>
                        <a:rPr lang="en-US" altLang="zh-CN" sz="1600" b="0" u="none" dirty="0">
                          <a:solidFill>
                            <a:srgbClr val="FF0000"/>
                          </a:solidFill>
                        </a:rPr>
                        <a:t>0.042</a:t>
                      </a:r>
                    </a:p>
                    <a:p>
                      <a:pPr algn="ctr"/>
                      <a:r>
                        <a:rPr lang="en-US" altLang="zh-CN" sz="1600" b="0" u="none" dirty="0">
                          <a:solidFill>
                            <a:srgbClr val="FF0000"/>
                          </a:solidFill>
                        </a:rPr>
                        <a:t>33%</a:t>
                      </a:r>
                      <a:endParaRPr lang="zh-CN" altLang="en-US" sz="1600" b="0" u="none" dirty="0">
                        <a:solidFill>
                          <a:srgbClr val="FF0000"/>
                        </a:solidFill>
                      </a:endParaRPr>
                    </a:p>
                  </a:txBody>
                  <a:tcPr anchor="ctr">
                    <a:solidFill>
                      <a:schemeClr val="bg1">
                        <a:lumMod val="95000"/>
                      </a:schemeClr>
                    </a:solidFill>
                  </a:tcPr>
                </a:tc>
                <a:tc>
                  <a:txBody>
                    <a:bodyPr/>
                    <a:lstStyle/>
                    <a:p>
                      <a:pPr algn="ctr"/>
                      <a:r>
                        <a:rPr lang="en-US" altLang="zh-CN" sz="1600" u="none" dirty="0"/>
                        <a:t>0.061</a:t>
                      </a:r>
                    </a:p>
                    <a:p>
                      <a:pPr algn="ctr"/>
                      <a:r>
                        <a:rPr lang="en-US" altLang="zh-CN" sz="1600" u="none" dirty="0"/>
                        <a:t>92%</a:t>
                      </a:r>
                      <a:endParaRPr lang="zh-CN" altLang="en-US" sz="1600" u="none" dirty="0"/>
                    </a:p>
                  </a:txBody>
                  <a:tcPr anchor="ctr">
                    <a:solidFill>
                      <a:schemeClr val="bg1"/>
                    </a:solidFill>
                  </a:tcPr>
                </a:tc>
                <a:tc>
                  <a:txBody>
                    <a:bodyPr/>
                    <a:lstStyle/>
                    <a:p>
                      <a:pPr algn="ctr"/>
                      <a:r>
                        <a:rPr lang="en-US" altLang="zh-CN" sz="1600" b="0" u="none" dirty="0"/>
                        <a:t>0.033</a:t>
                      </a:r>
                    </a:p>
                    <a:p>
                      <a:pPr algn="ctr"/>
                      <a:r>
                        <a:rPr lang="en-US" altLang="zh-CN" sz="1600" b="0" u="none" dirty="0"/>
                        <a:t>4%</a:t>
                      </a:r>
                      <a:endParaRPr lang="zh-CN" altLang="en-US" sz="1600" b="0" u="none" dirty="0"/>
                    </a:p>
                  </a:txBody>
                  <a:tcPr anchor="ctr">
                    <a:solidFill>
                      <a:schemeClr val="bg1">
                        <a:lumMod val="95000"/>
                      </a:schemeClr>
                    </a:solidFill>
                  </a:tcPr>
                </a:tc>
                <a:tc>
                  <a:txBody>
                    <a:bodyPr/>
                    <a:lstStyle/>
                    <a:p>
                      <a:pPr algn="ctr"/>
                      <a:r>
                        <a:rPr lang="en-US" altLang="zh-CN" sz="1600" b="0" u="none" dirty="0">
                          <a:solidFill>
                            <a:schemeClr val="accent2"/>
                          </a:solidFill>
                        </a:rPr>
                        <a:t>0.067</a:t>
                      </a:r>
                    </a:p>
                    <a:p>
                      <a:pPr algn="ctr"/>
                      <a:r>
                        <a:rPr lang="en-US" altLang="zh-CN" sz="1600" b="0" u="none" dirty="0">
                          <a:solidFill>
                            <a:schemeClr val="accent2"/>
                          </a:solidFill>
                        </a:rPr>
                        <a:t>109%</a:t>
                      </a:r>
                    </a:p>
                  </a:txBody>
                  <a:tcPr anchor="ctr">
                    <a:solidFill>
                      <a:schemeClr val="bg1"/>
                    </a:solidFill>
                  </a:tcPr>
                </a:tc>
                <a:tc>
                  <a:txBody>
                    <a:bodyPr/>
                    <a:lstStyle/>
                    <a:p>
                      <a:pPr algn="ctr"/>
                      <a:r>
                        <a:rPr lang="en-US" altLang="zh-CN" sz="1600" b="0" u="none" dirty="0"/>
                        <a:t>0.041</a:t>
                      </a:r>
                    </a:p>
                    <a:p>
                      <a:pPr algn="ctr"/>
                      <a:r>
                        <a:rPr lang="en-US" altLang="zh-CN" sz="1600" b="0" u="none" dirty="0"/>
                        <a:t>28%</a:t>
                      </a:r>
                      <a:endParaRPr lang="zh-CN" altLang="en-US" sz="1600" b="0" u="none" dirty="0"/>
                    </a:p>
                  </a:txBody>
                  <a:tcPr anchor="ctr">
                    <a:solidFill>
                      <a:schemeClr val="bg1">
                        <a:lumMod val="95000"/>
                      </a:schemeClr>
                    </a:solidFill>
                  </a:tcPr>
                </a:tc>
                <a:extLst>
                  <a:ext uri="{0D108BD9-81ED-4DB2-BD59-A6C34878D82A}">
                    <a16:rowId xmlns:a16="http://schemas.microsoft.com/office/drawing/2014/main" val="1778525594"/>
                  </a:ext>
                </a:extLst>
              </a:tr>
            </a:tbl>
          </a:graphicData>
        </a:graphic>
      </p:graphicFrame>
      <p:sp>
        <p:nvSpPr>
          <p:cNvPr id="11" name="文本框 10">
            <a:extLst>
              <a:ext uri="{FF2B5EF4-FFF2-40B4-BE49-F238E27FC236}">
                <a16:creationId xmlns:a16="http://schemas.microsoft.com/office/drawing/2014/main" id="{E6B6B6EC-08F1-458B-A6FD-23FC392DD626}"/>
              </a:ext>
            </a:extLst>
          </p:cNvPr>
          <p:cNvSpPr txBox="1"/>
          <p:nvPr/>
        </p:nvSpPr>
        <p:spPr>
          <a:xfrm>
            <a:off x="4217010" y="1708512"/>
            <a:ext cx="3848613" cy="408623"/>
          </a:xfrm>
          <a:prstGeom prst="roundRect">
            <a:avLst/>
          </a:prstGeom>
          <a:solidFill>
            <a:schemeClr val="accent3">
              <a:lumMod val="20000"/>
              <a:lumOff val="80000"/>
            </a:schemeClr>
          </a:solidFill>
          <a:ln w="12700">
            <a:solidFill>
              <a:schemeClr val="accent1">
                <a:lumMod val="60000"/>
                <a:lumOff val="40000"/>
              </a:schemeClr>
            </a:solidFill>
            <a:prstDash val="sysDash"/>
          </a:ln>
        </p:spPr>
        <p:txBody>
          <a:bodyPr wrap="none" rtlCol="0">
            <a:spAutoFit/>
          </a:bodyPr>
          <a:lstStyle/>
          <a:p>
            <a:r>
              <a:rPr lang="en-US" altLang="zh-CN" i="1" dirty="0"/>
              <a:t>F1-Score of TNN trained by TraceFUN</a:t>
            </a:r>
            <a:endParaRPr lang="zh-CN" altLang="en-US" i="1" dirty="0"/>
          </a:p>
        </p:txBody>
      </p:sp>
      <p:sp>
        <p:nvSpPr>
          <p:cNvPr id="10" name="文本框 9">
            <a:extLst>
              <a:ext uri="{FF2B5EF4-FFF2-40B4-BE49-F238E27FC236}">
                <a16:creationId xmlns:a16="http://schemas.microsoft.com/office/drawing/2014/main" id="{FDCA8E1C-D475-47FC-AECD-86FC638AB203}"/>
              </a:ext>
            </a:extLst>
          </p:cNvPr>
          <p:cNvSpPr txBox="1"/>
          <p:nvPr/>
        </p:nvSpPr>
        <p:spPr>
          <a:xfrm>
            <a:off x="3389996" y="6097586"/>
            <a:ext cx="5412005" cy="553998"/>
          </a:xfrm>
          <a:prstGeom prst="rect">
            <a:avLst/>
          </a:prstGeom>
          <a:noFill/>
        </p:spPr>
        <p:txBody>
          <a:bodyPr wrap="square" rtlCol="0">
            <a:spAutoFit/>
          </a:bodyPr>
          <a:lstStyle/>
          <a:p>
            <a:r>
              <a:rPr lang="en-US" altLang="zh-CN" sz="1500" i="1" dirty="0">
                <a:solidFill>
                  <a:srgbClr val="FF0000"/>
                </a:solidFill>
              </a:rPr>
              <a:t>Note that the displayed results are partially selected from our paper. </a:t>
            </a:r>
          </a:p>
          <a:p>
            <a:r>
              <a:rPr lang="en-US" altLang="zh-CN" sz="1500" i="1" dirty="0">
                <a:solidFill>
                  <a:srgbClr val="FF0000"/>
                </a:solidFill>
              </a:rPr>
              <a:t>For full results, please refer to our paper.</a:t>
            </a:r>
            <a:endParaRPr lang="zh-CN" altLang="en-US" sz="1500" i="1" dirty="0">
              <a:solidFill>
                <a:srgbClr val="FF0000"/>
              </a:solidFill>
            </a:endParaRPr>
          </a:p>
        </p:txBody>
      </p:sp>
    </p:spTree>
    <p:extLst>
      <p:ext uri="{BB962C8B-B14F-4D97-AF65-F5344CB8AC3E}">
        <p14:creationId xmlns:p14="http://schemas.microsoft.com/office/powerpoint/2010/main" val="252110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09A9C-0F21-4B52-A98B-586FE37DBA70}"/>
              </a:ext>
            </a:extLst>
          </p:cNvPr>
          <p:cNvSpPr>
            <a:spLocks noGrp="1"/>
          </p:cNvSpPr>
          <p:nvPr>
            <p:ph type="title"/>
          </p:nvPr>
        </p:nvSpPr>
        <p:spPr/>
        <p:txBody>
          <a:bodyPr/>
          <a:lstStyle/>
          <a:p>
            <a:r>
              <a:rPr lang="en-US" altLang="zh-CN" dirty="0"/>
              <a:t>7. Results-RQ3 (Cont.)</a:t>
            </a:r>
            <a:endParaRPr lang="zh-CN" altLang="en-US" dirty="0"/>
          </a:p>
        </p:txBody>
      </p:sp>
      <p:sp>
        <p:nvSpPr>
          <p:cNvPr id="5" name="文本框 4">
            <a:extLst>
              <a:ext uri="{FF2B5EF4-FFF2-40B4-BE49-F238E27FC236}">
                <a16:creationId xmlns:a16="http://schemas.microsoft.com/office/drawing/2014/main" id="{AA173741-59AD-4BD8-9122-A6F3D3858DEF}"/>
              </a:ext>
            </a:extLst>
          </p:cNvPr>
          <p:cNvSpPr txBox="1"/>
          <p:nvPr/>
        </p:nvSpPr>
        <p:spPr>
          <a:xfrm>
            <a:off x="227462" y="1217258"/>
            <a:ext cx="1120936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RQ3: What’s the impact of different sizes of newly labeled links generated by TraceFUN on TLR performance?</a:t>
            </a:r>
          </a:p>
        </p:txBody>
      </p:sp>
      <p:sp>
        <p:nvSpPr>
          <p:cNvPr id="6" name="文本框 5">
            <a:extLst>
              <a:ext uri="{FF2B5EF4-FFF2-40B4-BE49-F238E27FC236}">
                <a16:creationId xmlns:a16="http://schemas.microsoft.com/office/drawing/2014/main" id="{3BC47E80-3039-455C-BB8C-118F92AA9F4C}"/>
              </a:ext>
            </a:extLst>
          </p:cNvPr>
          <p:cNvSpPr txBox="1"/>
          <p:nvPr/>
        </p:nvSpPr>
        <p:spPr>
          <a:xfrm>
            <a:off x="1278571" y="2828835"/>
            <a:ext cx="9634856" cy="1200329"/>
          </a:xfrm>
          <a:prstGeom prst="rect">
            <a:avLst/>
          </a:prstGeom>
          <a:noFill/>
          <a:ln w="12700">
            <a:solidFill>
              <a:schemeClr val="tx1"/>
            </a:solidFill>
            <a:prstDash val="dash"/>
          </a:ln>
        </p:spPr>
        <p:txBody>
          <a:bodyPr wrap="square" rtlCol="0">
            <a:spAutoFit/>
          </a:bodyPr>
          <a:lstStyle/>
          <a:p>
            <a:r>
              <a:rPr lang="en-US" altLang="zh-CN" b="1" dirty="0"/>
              <a:t>Answer: </a:t>
            </a:r>
            <a:r>
              <a:rPr lang="en-US" altLang="zh-CN" dirty="0"/>
              <a:t>Generally, TLR performance can be improved by adding more labeled links via TraceFUN. However, for different TLR methods and datasets, the size of newly labeled links greatly impacts the performance. Therefore, it is necessary to fine-tune the size of new links labeled by TraceFUN to obtain a better result according to specific TLR methods and datasets.</a:t>
            </a:r>
            <a:endParaRPr lang="zh-CN" altLang="en-US" dirty="0"/>
          </a:p>
        </p:txBody>
      </p:sp>
    </p:spTree>
    <p:extLst>
      <p:ext uri="{BB962C8B-B14F-4D97-AF65-F5344CB8AC3E}">
        <p14:creationId xmlns:p14="http://schemas.microsoft.com/office/powerpoint/2010/main" val="2646008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6508D-ACCD-4EB3-9DB6-766B5734AA09}"/>
              </a:ext>
            </a:extLst>
          </p:cNvPr>
          <p:cNvSpPr>
            <a:spLocks noGrp="1"/>
          </p:cNvSpPr>
          <p:nvPr>
            <p:ph type="title"/>
          </p:nvPr>
        </p:nvSpPr>
        <p:spPr>
          <a:xfrm>
            <a:off x="227462" y="-2"/>
            <a:ext cx="11737075" cy="955343"/>
          </a:xfrm>
        </p:spPr>
        <p:txBody>
          <a:bodyPr/>
          <a:lstStyle/>
          <a:p>
            <a:r>
              <a:rPr lang="en-US" altLang="zh-CN" dirty="0"/>
              <a:t>8. Contribution</a:t>
            </a:r>
            <a:endParaRPr lang="zh-CN" altLang="en-US" dirty="0"/>
          </a:p>
        </p:txBody>
      </p:sp>
      <p:sp>
        <p:nvSpPr>
          <p:cNvPr id="5" name="文本框 4">
            <a:extLst>
              <a:ext uri="{FF2B5EF4-FFF2-40B4-BE49-F238E27FC236}">
                <a16:creationId xmlns:a16="http://schemas.microsoft.com/office/drawing/2014/main" id="{BF0CB95B-6522-49B8-A3ED-070415C552BA}"/>
              </a:ext>
            </a:extLst>
          </p:cNvPr>
          <p:cNvSpPr txBox="1"/>
          <p:nvPr/>
        </p:nvSpPr>
        <p:spPr>
          <a:xfrm>
            <a:off x="1544383" y="2136338"/>
            <a:ext cx="9103231" cy="2585323"/>
          </a:xfrm>
          <a:prstGeom prst="rect">
            <a:avLst/>
          </a:prstGeom>
          <a:noFill/>
        </p:spPr>
        <p:txBody>
          <a:bodyPr wrap="square" rtlCol="0">
            <a:spAutoFit/>
          </a:bodyPr>
          <a:lstStyle/>
          <a:p>
            <a:pPr algn="just"/>
            <a:r>
              <a:rPr lang="en-US" altLang="zh-CN" b="1" dirty="0"/>
              <a:t>Key Contributions:</a:t>
            </a:r>
          </a:p>
          <a:p>
            <a:pPr marL="285750" indent="-285750" algn="just">
              <a:buFont typeface="Arial" panose="020B0604020202020204" pitchFamily="34" charset="0"/>
              <a:buChar char="•"/>
            </a:pPr>
            <a:r>
              <a:rPr lang="en-US" altLang="zh-CN" dirty="0"/>
              <a:t>To the best of our knowledge, this paper presents the first attempt to use unlabeled data for TLR.</a:t>
            </a:r>
          </a:p>
          <a:p>
            <a:pPr marL="285750" indent="-285750" algn="just">
              <a:buFont typeface="Arial" panose="020B0604020202020204" pitchFamily="34" charset="0"/>
              <a:buChar char="•"/>
            </a:pPr>
            <a:r>
              <a:rPr lang="en-US" altLang="zh-CN" dirty="0" err="1"/>
              <a:t>TraceFUN</a:t>
            </a:r>
            <a:r>
              <a:rPr lang="en-US" altLang="zh-CN" dirty="0"/>
              <a:t>, for the first time, introduces VSM and CL methods to measure the similarity between unlabeled and labeled artifacts for generating new training samples.</a:t>
            </a:r>
          </a:p>
          <a:p>
            <a:pPr marL="285750" indent="-285750" algn="just">
              <a:buFont typeface="Arial" panose="020B0604020202020204" pitchFamily="34" charset="0"/>
              <a:buChar char="•"/>
            </a:pPr>
            <a:r>
              <a:rPr lang="en-US" altLang="zh-CN" dirty="0"/>
              <a:t>We have evaluated </a:t>
            </a:r>
            <a:r>
              <a:rPr lang="en-US" altLang="zh-CN" dirty="0" err="1"/>
              <a:t>TraceFUN</a:t>
            </a:r>
            <a:r>
              <a:rPr lang="en-US" altLang="zh-CN" dirty="0"/>
              <a:t> by comparing it with two state-of-the-art methods using 5-fold cross-validation on three GitHub projects. Results show that </a:t>
            </a:r>
            <a:r>
              <a:rPr lang="en-US" altLang="zh-CN" dirty="0" err="1"/>
              <a:t>TraceFUN</a:t>
            </a:r>
            <a:r>
              <a:rPr lang="en-US" altLang="zh-CN" dirty="0"/>
              <a:t> boosts T-BERT and TNN with a maximum improvement of F1-score up to 21% and 1,088%, respectively.</a:t>
            </a:r>
          </a:p>
          <a:p>
            <a:pPr marL="285750" indent="-285750" algn="just">
              <a:buFont typeface="Arial" panose="020B0604020202020204" pitchFamily="34" charset="0"/>
              <a:buChar char="•"/>
            </a:pPr>
            <a:r>
              <a:rPr lang="en-US" altLang="zh-CN" dirty="0"/>
              <a:t>We made the source code of </a:t>
            </a:r>
            <a:r>
              <a:rPr lang="en-US" altLang="zh-CN" dirty="0" err="1"/>
              <a:t>TraceFUN</a:t>
            </a:r>
            <a:r>
              <a:rPr lang="en-US" altLang="zh-CN" dirty="0"/>
              <a:t> publicly available at https://github.com/TraceFUN.</a:t>
            </a:r>
            <a:endParaRPr lang="zh-CN" altLang="en-US" dirty="0"/>
          </a:p>
        </p:txBody>
      </p:sp>
    </p:spTree>
    <p:extLst>
      <p:ext uri="{BB962C8B-B14F-4D97-AF65-F5344CB8AC3E}">
        <p14:creationId xmlns:p14="http://schemas.microsoft.com/office/powerpoint/2010/main" val="3257645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6508D-ACCD-4EB3-9DB6-766B5734AA09}"/>
              </a:ext>
            </a:extLst>
          </p:cNvPr>
          <p:cNvSpPr>
            <a:spLocks noGrp="1"/>
          </p:cNvSpPr>
          <p:nvPr>
            <p:ph type="title"/>
          </p:nvPr>
        </p:nvSpPr>
        <p:spPr>
          <a:xfrm>
            <a:off x="227462" y="-2"/>
            <a:ext cx="11737075" cy="955343"/>
          </a:xfrm>
        </p:spPr>
        <p:txBody>
          <a:bodyPr/>
          <a:lstStyle/>
          <a:p>
            <a:r>
              <a:rPr lang="en-US" altLang="zh-CN" dirty="0"/>
              <a:t>9. Future Work</a:t>
            </a:r>
            <a:endParaRPr lang="zh-CN" altLang="en-US" dirty="0"/>
          </a:p>
        </p:txBody>
      </p:sp>
      <p:pic>
        <p:nvPicPr>
          <p:cNvPr id="6" name="图片 5">
            <a:extLst>
              <a:ext uri="{FF2B5EF4-FFF2-40B4-BE49-F238E27FC236}">
                <a16:creationId xmlns:a16="http://schemas.microsoft.com/office/drawing/2014/main" id="{6213660A-18BF-41C0-9DFA-F09FC96A6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667" y="1818660"/>
            <a:ext cx="9724664" cy="3674371"/>
          </a:xfrm>
          <a:prstGeom prst="rect">
            <a:avLst/>
          </a:prstGeom>
        </p:spPr>
      </p:pic>
    </p:spTree>
    <p:extLst>
      <p:ext uri="{BB962C8B-B14F-4D97-AF65-F5344CB8AC3E}">
        <p14:creationId xmlns:p14="http://schemas.microsoft.com/office/powerpoint/2010/main" val="2833452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CFD26-8F33-4103-ADB9-187F1D730D06}"/>
              </a:ext>
            </a:extLst>
          </p:cNvPr>
          <p:cNvSpPr>
            <a:spLocks noGrp="1"/>
          </p:cNvSpPr>
          <p:nvPr>
            <p:ph type="title"/>
          </p:nvPr>
        </p:nvSpPr>
        <p:spPr/>
        <p:txBody>
          <a:bodyPr/>
          <a:lstStyle/>
          <a:p>
            <a:r>
              <a:rPr lang="en-US" altLang="zh-CN" dirty="0"/>
              <a:t>9. Future Work (Cont.)</a:t>
            </a:r>
            <a:endParaRPr lang="zh-CN" altLang="en-US" dirty="0"/>
          </a:p>
        </p:txBody>
      </p:sp>
      <p:sp>
        <p:nvSpPr>
          <p:cNvPr id="6" name="文本框 5">
            <a:extLst>
              <a:ext uri="{FF2B5EF4-FFF2-40B4-BE49-F238E27FC236}">
                <a16:creationId xmlns:a16="http://schemas.microsoft.com/office/drawing/2014/main" id="{587DA50A-E968-4870-A207-DC551A548654}"/>
              </a:ext>
            </a:extLst>
          </p:cNvPr>
          <p:cNvSpPr txBox="1"/>
          <p:nvPr/>
        </p:nvSpPr>
        <p:spPr>
          <a:xfrm>
            <a:off x="838199" y="1235122"/>
            <a:ext cx="1952522" cy="369332"/>
          </a:xfrm>
          <a:prstGeom prst="rect">
            <a:avLst/>
          </a:prstGeom>
          <a:noFill/>
        </p:spPr>
        <p:txBody>
          <a:bodyPr wrap="none" rtlCol="0">
            <a:spAutoFit/>
          </a:bodyPr>
          <a:lstStyle/>
          <a:p>
            <a:r>
              <a:rPr lang="en-US" altLang="zh-CN" b="1" dirty="0"/>
              <a:t>Visualization Tool</a:t>
            </a:r>
            <a:endParaRPr lang="zh-CN" altLang="en-US" b="1" dirty="0"/>
          </a:p>
        </p:txBody>
      </p:sp>
      <p:pic>
        <p:nvPicPr>
          <p:cNvPr id="3" name="图片 2">
            <a:extLst>
              <a:ext uri="{FF2B5EF4-FFF2-40B4-BE49-F238E27FC236}">
                <a16:creationId xmlns:a16="http://schemas.microsoft.com/office/drawing/2014/main" id="{CFBDD360-DDD8-48A1-A667-74FEF4BD4C19}"/>
              </a:ext>
            </a:extLst>
          </p:cNvPr>
          <p:cNvPicPr>
            <a:picLocks noChangeAspect="1"/>
          </p:cNvPicPr>
          <p:nvPr/>
        </p:nvPicPr>
        <p:blipFill>
          <a:blip r:embed="rId2"/>
          <a:stretch>
            <a:fillRect/>
          </a:stretch>
        </p:blipFill>
        <p:spPr>
          <a:xfrm>
            <a:off x="0" y="1866763"/>
            <a:ext cx="12192000" cy="3513807"/>
          </a:xfrm>
          <a:prstGeom prst="rect">
            <a:avLst/>
          </a:prstGeom>
        </p:spPr>
      </p:pic>
    </p:spTree>
    <p:extLst>
      <p:ext uri="{BB962C8B-B14F-4D97-AF65-F5344CB8AC3E}">
        <p14:creationId xmlns:p14="http://schemas.microsoft.com/office/powerpoint/2010/main" val="427859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CFD26-8F33-4103-ADB9-187F1D730D06}"/>
              </a:ext>
            </a:extLst>
          </p:cNvPr>
          <p:cNvSpPr>
            <a:spLocks noGrp="1"/>
          </p:cNvSpPr>
          <p:nvPr>
            <p:ph type="title"/>
          </p:nvPr>
        </p:nvSpPr>
        <p:spPr/>
        <p:txBody>
          <a:bodyPr/>
          <a:lstStyle/>
          <a:p>
            <a:r>
              <a:rPr lang="en-US" altLang="zh-CN" dirty="0"/>
              <a:t>9. Future Work (Cont.)</a:t>
            </a:r>
            <a:endParaRPr lang="zh-CN" altLang="en-US" dirty="0"/>
          </a:p>
        </p:txBody>
      </p:sp>
      <p:sp>
        <p:nvSpPr>
          <p:cNvPr id="6" name="文本框 5">
            <a:extLst>
              <a:ext uri="{FF2B5EF4-FFF2-40B4-BE49-F238E27FC236}">
                <a16:creationId xmlns:a16="http://schemas.microsoft.com/office/drawing/2014/main" id="{587DA50A-E968-4870-A207-DC551A548654}"/>
              </a:ext>
            </a:extLst>
          </p:cNvPr>
          <p:cNvSpPr txBox="1"/>
          <p:nvPr/>
        </p:nvSpPr>
        <p:spPr>
          <a:xfrm>
            <a:off x="838199" y="1235122"/>
            <a:ext cx="1952522" cy="369332"/>
          </a:xfrm>
          <a:prstGeom prst="rect">
            <a:avLst/>
          </a:prstGeom>
          <a:noFill/>
        </p:spPr>
        <p:txBody>
          <a:bodyPr wrap="none" rtlCol="0">
            <a:spAutoFit/>
          </a:bodyPr>
          <a:lstStyle/>
          <a:p>
            <a:r>
              <a:rPr lang="en-US" altLang="zh-CN" b="1" dirty="0"/>
              <a:t>Visualization Tool</a:t>
            </a:r>
            <a:endParaRPr lang="zh-CN" altLang="en-US" b="1" dirty="0"/>
          </a:p>
        </p:txBody>
      </p:sp>
      <p:pic>
        <p:nvPicPr>
          <p:cNvPr id="5" name="图片 4">
            <a:extLst>
              <a:ext uri="{FF2B5EF4-FFF2-40B4-BE49-F238E27FC236}">
                <a16:creationId xmlns:a16="http://schemas.microsoft.com/office/drawing/2014/main" id="{B1F54723-49F4-4BB8-AD85-695AADA2D952}"/>
              </a:ext>
            </a:extLst>
          </p:cNvPr>
          <p:cNvPicPr>
            <a:picLocks noChangeAspect="1"/>
          </p:cNvPicPr>
          <p:nvPr/>
        </p:nvPicPr>
        <p:blipFill>
          <a:blip r:embed="rId2"/>
          <a:stretch>
            <a:fillRect/>
          </a:stretch>
        </p:blipFill>
        <p:spPr>
          <a:xfrm>
            <a:off x="0" y="2027972"/>
            <a:ext cx="12192000" cy="2988430"/>
          </a:xfrm>
          <a:prstGeom prst="rect">
            <a:avLst/>
          </a:prstGeom>
        </p:spPr>
      </p:pic>
    </p:spTree>
    <p:extLst>
      <p:ext uri="{BB962C8B-B14F-4D97-AF65-F5344CB8AC3E}">
        <p14:creationId xmlns:p14="http://schemas.microsoft.com/office/powerpoint/2010/main" val="152343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149711-76DC-44E7-B8B7-2DC5A37C747C}"/>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1. Traceability Link Recovery</a:t>
            </a:r>
            <a:endParaRPr lang="zh-CN" altLang="en-US" dirty="0"/>
          </a:p>
        </p:txBody>
      </p:sp>
      <p:pic>
        <p:nvPicPr>
          <p:cNvPr id="5" name="图片 4">
            <a:extLst>
              <a:ext uri="{FF2B5EF4-FFF2-40B4-BE49-F238E27FC236}">
                <a16:creationId xmlns:a16="http://schemas.microsoft.com/office/drawing/2014/main" id="{8F431785-4E67-41D3-AE6E-561FC352E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448" y="2316218"/>
            <a:ext cx="8673102" cy="4040132"/>
          </a:xfrm>
          <a:prstGeom prst="rect">
            <a:avLst/>
          </a:prstGeom>
        </p:spPr>
      </p:pic>
      <p:sp>
        <p:nvSpPr>
          <p:cNvPr id="7" name="文本框 6">
            <a:extLst>
              <a:ext uri="{FF2B5EF4-FFF2-40B4-BE49-F238E27FC236}">
                <a16:creationId xmlns:a16="http://schemas.microsoft.com/office/drawing/2014/main" id="{EB779594-26CC-4A86-B4F9-A932193D03C8}"/>
              </a:ext>
            </a:extLst>
          </p:cNvPr>
          <p:cNvSpPr txBox="1"/>
          <p:nvPr/>
        </p:nvSpPr>
        <p:spPr>
          <a:xfrm>
            <a:off x="1677534" y="1312614"/>
            <a:ext cx="8836929" cy="646331"/>
          </a:xfrm>
          <a:prstGeom prst="rect">
            <a:avLst/>
          </a:prstGeom>
          <a:noFill/>
        </p:spPr>
        <p:txBody>
          <a:bodyPr wrap="square" rtlCol="0">
            <a:spAutoFit/>
          </a:bodyPr>
          <a:lstStyle/>
          <a:p>
            <a:pPr algn="just"/>
            <a:r>
              <a:rPr lang="en-US" altLang="zh-CN" sz="1800" kern="100" dirty="0">
                <a:effectLst/>
                <a:latin typeface="+mj-lt"/>
                <a:ea typeface="等线" panose="02010600030101010101" pitchFamily="2" charset="-122"/>
                <a:cs typeface="Times New Roman" panose="02020603050405020304" pitchFamily="18" charset="0"/>
              </a:rPr>
              <a:t>Traceability link recovery (TLR) is a software engineering task that recovers links between different types of software artifacts.</a:t>
            </a:r>
            <a:endParaRPr lang="zh-CN" altLang="en-US" dirty="0">
              <a:latin typeface="+mj-lt"/>
            </a:endParaRPr>
          </a:p>
        </p:txBody>
      </p:sp>
    </p:spTree>
    <p:extLst>
      <p:ext uri="{BB962C8B-B14F-4D97-AF65-F5344CB8AC3E}">
        <p14:creationId xmlns:p14="http://schemas.microsoft.com/office/powerpoint/2010/main" val="1579974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CFD26-8F33-4103-ADB9-187F1D730D06}"/>
              </a:ext>
            </a:extLst>
          </p:cNvPr>
          <p:cNvSpPr>
            <a:spLocks noGrp="1"/>
          </p:cNvSpPr>
          <p:nvPr>
            <p:ph type="title"/>
          </p:nvPr>
        </p:nvSpPr>
        <p:spPr/>
        <p:txBody>
          <a:bodyPr/>
          <a:lstStyle/>
          <a:p>
            <a:r>
              <a:rPr lang="en-US" altLang="zh-CN" dirty="0"/>
              <a:t>9. Future Work (Cont.)</a:t>
            </a:r>
            <a:endParaRPr lang="zh-CN" altLang="en-US" dirty="0"/>
          </a:p>
        </p:txBody>
      </p:sp>
      <p:sp>
        <p:nvSpPr>
          <p:cNvPr id="6" name="文本框 5">
            <a:extLst>
              <a:ext uri="{FF2B5EF4-FFF2-40B4-BE49-F238E27FC236}">
                <a16:creationId xmlns:a16="http://schemas.microsoft.com/office/drawing/2014/main" id="{587DA50A-E968-4870-A207-DC551A548654}"/>
              </a:ext>
            </a:extLst>
          </p:cNvPr>
          <p:cNvSpPr txBox="1"/>
          <p:nvPr/>
        </p:nvSpPr>
        <p:spPr>
          <a:xfrm>
            <a:off x="838199" y="1235122"/>
            <a:ext cx="1952522" cy="369332"/>
          </a:xfrm>
          <a:prstGeom prst="rect">
            <a:avLst/>
          </a:prstGeom>
          <a:noFill/>
        </p:spPr>
        <p:txBody>
          <a:bodyPr wrap="none" rtlCol="0">
            <a:spAutoFit/>
          </a:bodyPr>
          <a:lstStyle/>
          <a:p>
            <a:r>
              <a:rPr lang="en-US" altLang="zh-CN" b="1" dirty="0"/>
              <a:t>Visualization Tool</a:t>
            </a:r>
            <a:endParaRPr lang="zh-CN" altLang="en-US" b="1" dirty="0"/>
          </a:p>
        </p:txBody>
      </p:sp>
      <p:pic>
        <p:nvPicPr>
          <p:cNvPr id="3" name="图片 2">
            <a:extLst>
              <a:ext uri="{FF2B5EF4-FFF2-40B4-BE49-F238E27FC236}">
                <a16:creationId xmlns:a16="http://schemas.microsoft.com/office/drawing/2014/main" id="{662B31C7-4B52-49A1-99A5-4DCCEF5118D3}"/>
              </a:ext>
            </a:extLst>
          </p:cNvPr>
          <p:cNvPicPr>
            <a:picLocks noChangeAspect="1"/>
          </p:cNvPicPr>
          <p:nvPr/>
        </p:nvPicPr>
        <p:blipFill>
          <a:blip r:embed="rId2"/>
          <a:stretch>
            <a:fillRect/>
          </a:stretch>
        </p:blipFill>
        <p:spPr>
          <a:xfrm>
            <a:off x="-1" y="1707119"/>
            <a:ext cx="12192000" cy="3688378"/>
          </a:xfrm>
          <a:prstGeom prst="rect">
            <a:avLst/>
          </a:prstGeom>
        </p:spPr>
      </p:pic>
    </p:spTree>
    <p:extLst>
      <p:ext uri="{BB962C8B-B14F-4D97-AF65-F5344CB8AC3E}">
        <p14:creationId xmlns:p14="http://schemas.microsoft.com/office/powerpoint/2010/main" val="3994528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58E167F-6682-4883-ABA0-6D6E35E9F1D6}"/>
              </a:ext>
            </a:extLst>
          </p:cNvPr>
          <p:cNvSpPr/>
          <p:nvPr/>
        </p:nvSpPr>
        <p:spPr>
          <a:xfrm>
            <a:off x="0" y="0"/>
            <a:ext cx="12192000" cy="112166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1E88750D-CB2A-4B71-BA36-859D3963E5FA}"/>
              </a:ext>
            </a:extLst>
          </p:cNvPr>
          <p:cNvSpPr/>
          <p:nvPr/>
        </p:nvSpPr>
        <p:spPr>
          <a:xfrm>
            <a:off x="8223776" y="0"/>
            <a:ext cx="3968224" cy="6858000"/>
          </a:xfrm>
          <a:prstGeom prst="parallelogram">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DFF0D69-3E60-4A5D-8EC0-67F1D226DE77}"/>
              </a:ext>
            </a:extLst>
          </p:cNvPr>
          <p:cNvSpPr txBox="1"/>
          <p:nvPr/>
        </p:nvSpPr>
        <p:spPr>
          <a:xfrm>
            <a:off x="777667" y="2382856"/>
            <a:ext cx="7770076" cy="861774"/>
          </a:xfrm>
          <a:prstGeom prst="rect">
            <a:avLst/>
          </a:prstGeom>
          <a:noFill/>
          <a:effectLst/>
        </p:spPr>
        <p:txBody>
          <a:bodyPr wrap="none" rtlCol="0">
            <a:spAutoFit/>
          </a:bodyPr>
          <a:lstStyle/>
          <a:p>
            <a:r>
              <a:rPr lang="en-US" altLang="zh-CN" sz="5000" dirty="0">
                <a:effectLst>
                  <a:outerShdw blurRad="50800" dist="38100" dir="2700000" algn="tl" rotWithShape="0">
                    <a:prstClr val="black">
                      <a:alpha val="40000"/>
                    </a:prstClr>
                  </a:outerShdw>
                </a:effectLst>
              </a:rPr>
              <a:t>Thank you for your listening!</a:t>
            </a:r>
          </a:p>
        </p:txBody>
      </p:sp>
      <p:pic>
        <p:nvPicPr>
          <p:cNvPr id="9" name="图片 8">
            <a:extLst>
              <a:ext uri="{FF2B5EF4-FFF2-40B4-BE49-F238E27FC236}">
                <a16:creationId xmlns:a16="http://schemas.microsoft.com/office/drawing/2014/main" id="{127C135D-D11D-4F2E-9814-8E4AF9148D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44224" y="1716670"/>
            <a:ext cx="2283107" cy="3424660"/>
          </a:xfrm>
          <a:prstGeom prst="rect">
            <a:avLst/>
          </a:prstGeom>
          <a:noFill/>
          <a:ln w="762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2" name="文本框 1">
            <a:extLst>
              <a:ext uri="{FF2B5EF4-FFF2-40B4-BE49-F238E27FC236}">
                <a16:creationId xmlns:a16="http://schemas.microsoft.com/office/drawing/2014/main" id="{5661A70E-A5BC-4E4D-A50A-1A3D9AC25C43}"/>
              </a:ext>
            </a:extLst>
          </p:cNvPr>
          <p:cNvSpPr txBox="1"/>
          <p:nvPr/>
        </p:nvSpPr>
        <p:spPr>
          <a:xfrm>
            <a:off x="3205479" y="4056940"/>
            <a:ext cx="2914452" cy="369332"/>
          </a:xfrm>
          <a:prstGeom prst="rect">
            <a:avLst/>
          </a:prstGeom>
          <a:noFill/>
        </p:spPr>
        <p:txBody>
          <a:bodyPr wrap="none" rtlCol="0">
            <a:spAutoFit/>
          </a:bodyPr>
          <a:lstStyle/>
          <a:p>
            <a:r>
              <a:rPr lang="en-US" altLang="zh-CN" dirty="0"/>
              <a:t>https://github.com/TraceFUN</a:t>
            </a:r>
            <a:endParaRPr lang="zh-CN" altLang="en-US" dirty="0"/>
          </a:p>
        </p:txBody>
      </p:sp>
      <p:sp>
        <p:nvSpPr>
          <p:cNvPr id="14" name="文本框 13">
            <a:extLst>
              <a:ext uri="{FF2B5EF4-FFF2-40B4-BE49-F238E27FC236}">
                <a16:creationId xmlns:a16="http://schemas.microsoft.com/office/drawing/2014/main" id="{69007BA5-DB3B-48D9-A0E0-DBECE2DD9412}"/>
              </a:ext>
            </a:extLst>
          </p:cNvPr>
          <p:cNvSpPr txBox="1"/>
          <p:nvPr/>
        </p:nvSpPr>
        <p:spPr>
          <a:xfrm>
            <a:off x="9351264" y="44446"/>
            <a:ext cx="2450592" cy="1077218"/>
          </a:xfrm>
          <a:prstGeom prst="rect">
            <a:avLst/>
          </a:prstGeom>
          <a:noFill/>
        </p:spPr>
        <p:txBody>
          <a:bodyPr wrap="square" rtlCol="0">
            <a:spAutoFit/>
          </a:bodyPr>
          <a:lstStyle/>
          <a:p>
            <a:pPr algn="ctr"/>
            <a:r>
              <a:rPr lang="en-US" altLang="zh-CN" sz="3200" b="1" dirty="0">
                <a:solidFill>
                  <a:schemeClr val="bg1"/>
                </a:solidFill>
                <a:latin typeface="Calibri" panose="020F0502020204030204" pitchFamily="34" charset="0"/>
                <a:cs typeface="Calibri" panose="020F0502020204030204" pitchFamily="34" charset="0"/>
              </a:rPr>
              <a:t>ISSRE</a:t>
            </a:r>
          </a:p>
          <a:p>
            <a:pPr algn="ctr"/>
            <a:r>
              <a:rPr lang="en-US" altLang="zh-CN" sz="3200" b="1" dirty="0">
                <a:solidFill>
                  <a:schemeClr val="bg1"/>
                </a:solidFill>
                <a:latin typeface="Calibri" panose="020F0502020204030204" pitchFamily="34" charset="0"/>
                <a:cs typeface="Calibri" panose="020F0502020204030204" pitchFamily="34" charset="0"/>
              </a:rPr>
              <a:t>2022</a:t>
            </a:r>
            <a:endParaRPr lang="zh-CN" altLang="en-US" sz="32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776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345B8-B215-41E2-AC35-0B2B2E2302FE}"/>
              </a:ext>
            </a:extLst>
          </p:cNvPr>
          <p:cNvSpPr>
            <a:spLocks noGrp="1"/>
          </p:cNvSpPr>
          <p:nvPr>
            <p:ph type="title"/>
          </p:nvPr>
        </p:nvSpPr>
        <p:spPr/>
        <p:txBody>
          <a:bodyPr>
            <a:normAutofit/>
          </a:bodyPr>
          <a:lstStyle/>
          <a:p>
            <a:r>
              <a:rPr lang="en-US" altLang="zh-CN" dirty="0"/>
              <a:t>1. Traceability Link Recovery (Cont.)</a:t>
            </a:r>
            <a:endParaRPr lang="zh-CN" altLang="en-US" dirty="0"/>
          </a:p>
        </p:txBody>
      </p:sp>
      <p:pic>
        <p:nvPicPr>
          <p:cNvPr id="5" name="图片 4">
            <a:extLst>
              <a:ext uri="{FF2B5EF4-FFF2-40B4-BE49-F238E27FC236}">
                <a16:creationId xmlns:a16="http://schemas.microsoft.com/office/drawing/2014/main" id="{156C5DB8-723F-42FC-9836-FC629756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238" y="1673879"/>
            <a:ext cx="8985522" cy="3963932"/>
          </a:xfrm>
          <a:prstGeom prst="rect">
            <a:avLst/>
          </a:prstGeom>
        </p:spPr>
      </p:pic>
    </p:spTree>
    <p:extLst>
      <p:ext uri="{BB962C8B-B14F-4D97-AF65-F5344CB8AC3E}">
        <p14:creationId xmlns:p14="http://schemas.microsoft.com/office/powerpoint/2010/main" val="347841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788B8-34EE-439D-9DC1-852889558D19}"/>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2. Motivating Example</a:t>
            </a:r>
            <a:endParaRPr lang="zh-CN" altLang="en-US" dirty="0"/>
          </a:p>
        </p:txBody>
      </p:sp>
      <p:pic>
        <p:nvPicPr>
          <p:cNvPr id="5" name="图片 4">
            <a:extLst>
              <a:ext uri="{FF2B5EF4-FFF2-40B4-BE49-F238E27FC236}">
                <a16:creationId xmlns:a16="http://schemas.microsoft.com/office/drawing/2014/main" id="{BBD9CA40-49DB-4968-9D6B-807BA6D9F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10" y="2856806"/>
            <a:ext cx="5737872" cy="2255525"/>
          </a:xfrm>
          <a:prstGeom prst="rect">
            <a:avLst/>
          </a:prstGeom>
        </p:spPr>
      </p:pic>
      <p:graphicFrame>
        <p:nvGraphicFramePr>
          <p:cNvPr id="6" name="表格 6">
            <a:extLst>
              <a:ext uri="{FF2B5EF4-FFF2-40B4-BE49-F238E27FC236}">
                <a16:creationId xmlns:a16="http://schemas.microsoft.com/office/drawing/2014/main" id="{697EAD4B-B5A3-4C58-9604-AE849B59623B}"/>
              </a:ext>
            </a:extLst>
          </p:cNvPr>
          <p:cNvGraphicFramePr>
            <a:graphicFrameLocks noGrp="1"/>
          </p:cNvGraphicFramePr>
          <p:nvPr>
            <p:extLst>
              <p:ext uri="{D42A27DB-BD31-4B8C-83A1-F6EECF244321}">
                <p14:modId xmlns:p14="http://schemas.microsoft.com/office/powerpoint/2010/main" val="2733158901"/>
              </p:ext>
            </p:extLst>
          </p:nvPr>
        </p:nvGraphicFramePr>
        <p:xfrm>
          <a:off x="6271709" y="2643449"/>
          <a:ext cx="5692828" cy="2682240"/>
        </p:xfrm>
        <a:graphic>
          <a:graphicData uri="http://schemas.openxmlformats.org/drawingml/2006/table">
            <a:tbl>
              <a:tblPr firstRow="1" bandRow="1">
                <a:tableStyleId>{69012ECD-51FC-41F1-AA8D-1B2483CD663E}</a:tableStyleId>
              </a:tblPr>
              <a:tblGrid>
                <a:gridCol w="1423207">
                  <a:extLst>
                    <a:ext uri="{9D8B030D-6E8A-4147-A177-3AD203B41FA5}">
                      <a16:colId xmlns:a16="http://schemas.microsoft.com/office/drawing/2014/main" val="1259651310"/>
                    </a:ext>
                  </a:extLst>
                </a:gridCol>
                <a:gridCol w="1423207">
                  <a:extLst>
                    <a:ext uri="{9D8B030D-6E8A-4147-A177-3AD203B41FA5}">
                      <a16:colId xmlns:a16="http://schemas.microsoft.com/office/drawing/2014/main" val="3550596327"/>
                    </a:ext>
                  </a:extLst>
                </a:gridCol>
                <a:gridCol w="1423207">
                  <a:extLst>
                    <a:ext uri="{9D8B030D-6E8A-4147-A177-3AD203B41FA5}">
                      <a16:colId xmlns:a16="http://schemas.microsoft.com/office/drawing/2014/main" val="507725209"/>
                    </a:ext>
                  </a:extLst>
                </a:gridCol>
                <a:gridCol w="1423207">
                  <a:extLst>
                    <a:ext uri="{9D8B030D-6E8A-4147-A177-3AD203B41FA5}">
                      <a16:colId xmlns:a16="http://schemas.microsoft.com/office/drawing/2014/main" val="372267863"/>
                    </a:ext>
                  </a:extLst>
                </a:gridCol>
              </a:tblGrid>
              <a:tr h="297003">
                <a:tc gridSpan="2">
                  <a:txBody>
                    <a:bodyPr/>
                    <a:lstStyle/>
                    <a:p>
                      <a:r>
                        <a:rPr lang="en-US" altLang="zh-CN" sz="1600" dirty="0"/>
                        <a:t>Has Common Target Artifact</a:t>
                      </a:r>
                      <a:endParaRPr lang="zh-CN" altLang="en-US" sz="1600"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hMerge="1">
                  <a:txBody>
                    <a:bodyPr/>
                    <a:lstStyle/>
                    <a:p>
                      <a:endParaRPr lang="zh-CN" altLang="en-US" dirty="0"/>
                    </a:p>
                  </a:txBody>
                  <a:tcPr/>
                </a:tc>
                <a:tc gridSpan="2">
                  <a:txBody>
                    <a:bodyPr/>
                    <a:lstStyle/>
                    <a:p>
                      <a:r>
                        <a:rPr lang="en-US" altLang="zh-CN" sz="1600" dirty="0"/>
                        <a:t>No Common Target Artifact</a:t>
                      </a:r>
                      <a:endParaRPr lang="zh-CN" altLang="en-US" sz="1600"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hMerge="1">
                  <a:txBody>
                    <a:bodyPr/>
                    <a:lstStyle/>
                    <a:p>
                      <a:endParaRPr lang="zh-CN" altLang="en-US" dirty="0"/>
                    </a:p>
                  </a:txBody>
                  <a:tcPr/>
                </a:tc>
                <a:extLst>
                  <a:ext uri="{0D108BD9-81ED-4DB2-BD59-A6C34878D82A}">
                    <a16:rowId xmlns:a16="http://schemas.microsoft.com/office/drawing/2014/main" val="4164937131"/>
                  </a:ext>
                </a:extLst>
              </a:tr>
              <a:tr h="297003">
                <a:tc>
                  <a:txBody>
                    <a:bodyPr/>
                    <a:lstStyle/>
                    <a:p>
                      <a:r>
                        <a:rPr lang="en-US" altLang="zh-CN" sz="1600" b="1" dirty="0"/>
                        <a:t>Use Case</a:t>
                      </a:r>
                      <a:endParaRPr lang="zh-CN" alt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r>
                        <a:rPr lang="en-US" altLang="zh-CN" sz="1600" b="1" dirty="0"/>
                        <a:t>Similarity</a:t>
                      </a:r>
                      <a:endParaRPr lang="zh-CN" alt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r>
                        <a:rPr lang="en-US" altLang="zh-CN" sz="1600" b="1" dirty="0"/>
                        <a:t> Use Case</a:t>
                      </a:r>
                      <a:endParaRPr lang="zh-CN" alt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r>
                        <a:rPr lang="en-US" altLang="zh-CN" sz="1600" b="1" dirty="0"/>
                        <a:t>Similarity</a:t>
                      </a:r>
                      <a:endParaRPr lang="zh-CN" alt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2209029745"/>
                  </a:ext>
                </a:extLst>
              </a:tr>
              <a:tr h="297003">
                <a:tc>
                  <a:txBody>
                    <a:bodyPr/>
                    <a:lstStyle/>
                    <a:p>
                      <a:r>
                        <a:rPr lang="en-US" altLang="zh-CN" sz="1600" i="1" dirty="0"/>
                        <a:t>(UC</a:t>
                      </a:r>
                      <a:r>
                        <a:rPr lang="en-US" altLang="zh-CN" sz="1600" i="1" baseline="-25000" dirty="0"/>
                        <a:t>1</a:t>
                      </a:r>
                      <a:r>
                        <a:rPr lang="en-US" altLang="zh-CN" sz="1600" i="1" dirty="0"/>
                        <a:t>, UC</a:t>
                      </a:r>
                      <a:r>
                        <a:rPr lang="en-US" altLang="zh-CN" sz="1600" i="1" baseline="-25000" dirty="0"/>
                        <a:t>3</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0.646</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t>(UC</a:t>
                      </a:r>
                      <a:r>
                        <a:rPr lang="en-US" altLang="zh-CN" sz="1600" i="1" baseline="-25000" dirty="0"/>
                        <a:t>4 ,</a:t>
                      </a:r>
                      <a:r>
                        <a:rPr lang="zh-CN" altLang="en-US" sz="1600" i="1" baseline="-25000" dirty="0"/>
                        <a:t> </a:t>
                      </a:r>
                      <a:r>
                        <a:rPr lang="en-US" altLang="zh-CN" sz="1600" i="1" dirty="0"/>
                        <a:t>UC</a:t>
                      </a:r>
                      <a:r>
                        <a:rPr lang="en-US" altLang="zh-CN" sz="1600" i="1" baseline="-25000" dirty="0"/>
                        <a:t>29</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0.162</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131143224"/>
                  </a:ext>
                </a:extLst>
              </a:tr>
              <a:tr h="297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t>(UC</a:t>
                      </a:r>
                      <a:r>
                        <a:rPr lang="en-US" altLang="zh-CN" sz="1600" i="1" baseline="-25000" dirty="0"/>
                        <a:t>2</a:t>
                      </a:r>
                      <a:r>
                        <a:rPr lang="en-US" altLang="zh-CN" sz="1600" i="1" dirty="0"/>
                        <a:t>, UC</a:t>
                      </a:r>
                      <a:r>
                        <a:rPr lang="en-US" altLang="zh-CN" sz="1600" i="1" baseline="-25000" dirty="0"/>
                        <a:t>3</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0.556</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t>(UC</a:t>
                      </a:r>
                      <a:r>
                        <a:rPr lang="en-US" altLang="zh-CN" sz="1600" i="1" baseline="-25000" dirty="0"/>
                        <a:t>3 ,</a:t>
                      </a:r>
                      <a:r>
                        <a:rPr lang="zh-CN" altLang="en-US" sz="1600" i="1" baseline="-25000" dirty="0"/>
                        <a:t> </a:t>
                      </a:r>
                      <a:r>
                        <a:rPr lang="en-US" altLang="zh-CN" sz="1600" i="1" dirty="0"/>
                        <a:t>UC</a:t>
                      </a:r>
                      <a:r>
                        <a:rPr lang="en-US" altLang="zh-CN" sz="1600" i="1" baseline="-25000" dirty="0"/>
                        <a:t>29</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0.142</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636973182"/>
                  </a:ext>
                </a:extLst>
              </a:tr>
              <a:tr h="297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t>(UC</a:t>
                      </a:r>
                      <a:r>
                        <a:rPr lang="en-US" altLang="zh-CN" sz="1600" i="1" baseline="-25000" dirty="0"/>
                        <a:t>1</a:t>
                      </a:r>
                      <a:r>
                        <a:rPr lang="en-US" altLang="zh-CN" sz="1600" i="1" dirty="0"/>
                        <a:t>, UC</a:t>
                      </a:r>
                      <a:r>
                        <a:rPr lang="en-US" altLang="zh-CN" sz="1600" i="1" baseline="-25000" dirty="0"/>
                        <a:t>2</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0.419</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t>(UC</a:t>
                      </a:r>
                      <a:r>
                        <a:rPr lang="en-US" altLang="zh-CN" sz="1600" i="1" baseline="-25000" dirty="0"/>
                        <a:t>1 ,</a:t>
                      </a:r>
                      <a:r>
                        <a:rPr lang="zh-CN" altLang="en-US" sz="1600" i="1" baseline="-25000" dirty="0"/>
                        <a:t> </a:t>
                      </a:r>
                      <a:r>
                        <a:rPr lang="en-US" altLang="zh-CN" sz="1600" i="1" dirty="0"/>
                        <a:t>UC</a:t>
                      </a:r>
                      <a:r>
                        <a:rPr lang="en-US" altLang="zh-CN" sz="1600" i="1" baseline="-25000" dirty="0"/>
                        <a:t>29</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0.138</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786659350"/>
                  </a:ext>
                </a:extLst>
              </a:tr>
              <a:tr h="297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t>(UC</a:t>
                      </a:r>
                      <a:r>
                        <a:rPr lang="en-US" altLang="zh-CN" sz="1600" i="1" baseline="-25000" dirty="0"/>
                        <a:t>3</a:t>
                      </a:r>
                      <a:r>
                        <a:rPr lang="en-US" altLang="zh-CN" sz="1600" i="1" dirty="0"/>
                        <a:t>, UC</a:t>
                      </a:r>
                      <a:r>
                        <a:rPr lang="en-US" altLang="zh-CN" sz="1600" i="1" baseline="-25000" dirty="0"/>
                        <a:t>4</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0.347</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t>(UC</a:t>
                      </a:r>
                      <a:r>
                        <a:rPr lang="en-US" altLang="zh-CN" sz="1600" i="1" baseline="-25000" dirty="0"/>
                        <a:t>2 ,</a:t>
                      </a:r>
                      <a:r>
                        <a:rPr lang="zh-CN" altLang="en-US" sz="1600" i="1" baseline="-25000" dirty="0"/>
                        <a:t> </a:t>
                      </a:r>
                      <a:r>
                        <a:rPr lang="en-US" altLang="zh-CN" sz="1600" i="1" dirty="0"/>
                        <a:t>UC</a:t>
                      </a:r>
                      <a:r>
                        <a:rPr lang="en-US" altLang="zh-CN" sz="1600" i="1" baseline="-25000" dirty="0"/>
                        <a:t>29</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0.123</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338216193"/>
                  </a:ext>
                </a:extLst>
              </a:tr>
              <a:tr h="297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t>(UC</a:t>
                      </a:r>
                      <a:r>
                        <a:rPr lang="en-US" altLang="zh-CN" sz="1600" i="1" baseline="-25000" dirty="0"/>
                        <a:t>2</a:t>
                      </a:r>
                      <a:r>
                        <a:rPr lang="en-US" altLang="zh-CN" sz="1600" i="1" dirty="0"/>
                        <a:t>, UC</a:t>
                      </a:r>
                      <a:r>
                        <a:rPr lang="en-US" altLang="zh-CN" sz="1600" i="1" baseline="-25000" dirty="0"/>
                        <a:t>4</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0.328</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zh-CN" altLang="en-US" sz="160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708999597"/>
                  </a:ext>
                </a:extLst>
              </a:tr>
              <a:tr h="297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i="1" dirty="0"/>
                        <a:t>(UC</a:t>
                      </a:r>
                      <a:r>
                        <a:rPr lang="en-US" altLang="zh-CN" sz="1600" i="1" baseline="-25000" dirty="0"/>
                        <a:t>1 ,</a:t>
                      </a:r>
                      <a:r>
                        <a:rPr lang="zh-CN" altLang="en-US" sz="1600" i="1" baseline="-25000" dirty="0"/>
                        <a:t> </a:t>
                      </a:r>
                      <a:r>
                        <a:rPr lang="en-US" altLang="zh-CN" sz="1600" i="1" dirty="0"/>
                        <a:t>UC</a:t>
                      </a:r>
                      <a:r>
                        <a:rPr lang="en-US" altLang="zh-CN" sz="1600" i="1" baseline="-25000" dirty="0"/>
                        <a:t>4</a:t>
                      </a:r>
                      <a:r>
                        <a:rPr lang="en-US" altLang="zh-CN" sz="1600" i="1" dirty="0"/>
                        <a:t>)</a:t>
                      </a:r>
                      <a:endParaRPr lang="zh-CN" altLang="en-US" sz="1600" i="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altLang="zh-CN" sz="1600" dirty="0"/>
                        <a:t>0.257</a:t>
                      </a:r>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zh-CN" altLang="en-US" sz="16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zh-CN" altLang="en-US" sz="16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03901044"/>
                  </a:ext>
                </a:extLst>
              </a:tr>
            </a:tbl>
          </a:graphicData>
        </a:graphic>
      </p:graphicFrame>
      <p:sp>
        <p:nvSpPr>
          <p:cNvPr id="3" name="文本框 2">
            <a:extLst>
              <a:ext uri="{FF2B5EF4-FFF2-40B4-BE49-F238E27FC236}">
                <a16:creationId xmlns:a16="http://schemas.microsoft.com/office/drawing/2014/main" id="{1F828B33-F8C5-484F-9271-610ED53B9AD2}"/>
              </a:ext>
            </a:extLst>
          </p:cNvPr>
          <p:cNvSpPr txBox="1"/>
          <p:nvPr/>
        </p:nvSpPr>
        <p:spPr>
          <a:xfrm>
            <a:off x="291910" y="1412376"/>
            <a:ext cx="5737872" cy="1200329"/>
          </a:xfrm>
          <a:prstGeom prst="rect">
            <a:avLst/>
          </a:prstGeom>
          <a:noFill/>
        </p:spPr>
        <p:txBody>
          <a:bodyPr wrap="square" rtlCol="0">
            <a:spAutoFit/>
          </a:bodyPr>
          <a:lstStyle/>
          <a:p>
            <a:pPr algn="just"/>
            <a:r>
              <a:rPr lang="en-US" altLang="zh-CN" dirty="0"/>
              <a:t>This is a real-world traceability link example in the </a:t>
            </a:r>
            <a:r>
              <a:rPr lang="en-US" altLang="zh-CN" dirty="0" err="1"/>
              <a:t>eTOUR</a:t>
            </a:r>
            <a:r>
              <a:rPr lang="en-US" altLang="zh-CN" dirty="0"/>
              <a:t> project. There is a link between use case 1 to 4 and the class </a:t>
            </a:r>
            <a:r>
              <a:rPr lang="en-US" altLang="zh-CN" dirty="0" err="1"/>
              <a:t>DBBeneCulturale</a:t>
            </a:r>
            <a:r>
              <a:rPr lang="en-US" altLang="zh-CN" dirty="0"/>
              <a:t> and there is no link between use case 29 and the class </a:t>
            </a:r>
            <a:r>
              <a:rPr lang="en-US" altLang="zh-CN" dirty="0" err="1"/>
              <a:t>DBBeneCulturale</a:t>
            </a:r>
            <a:r>
              <a:rPr lang="en-US" altLang="zh-CN" dirty="0"/>
              <a:t>.</a:t>
            </a:r>
            <a:endParaRPr lang="zh-CN" altLang="en-US" dirty="0"/>
          </a:p>
        </p:txBody>
      </p:sp>
      <p:sp>
        <p:nvSpPr>
          <p:cNvPr id="7" name="文本框 6">
            <a:extLst>
              <a:ext uri="{FF2B5EF4-FFF2-40B4-BE49-F238E27FC236}">
                <a16:creationId xmlns:a16="http://schemas.microsoft.com/office/drawing/2014/main" id="{0061D46B-86DA-412C-87EA-CEC30DB5E850}"/>
              </a:ext>
            </a:extLst>
          </p:cNvPr>
          <p:cNvSpPr txBox="1"/>
          <p:nvPr/>
        </p:nvSpPr>
        <p:spPr>
          <a:xfrm>
            <a:off x="6162220" y="1412376"/>
            <a:ext cx="5813514" cy="923330"/>
          </a:xfrm>
          <a:prstGeom prst="rect">
            <a:avLst/>
          </a:prstGeom>
          <a:noFill/>
        </p:spPr>
        <p:txBody>
          <a:bodyPr wrap="square" rtlCol="0">
            <a:spAutoFit/>
          </a:bodyPr>
          <a:lstStyle/>
          <a:p>
            <a:pPr algn="just"/>
            <a:r>
              <a:rPr lang="en-US" altLang="zh-CN" dirty="0"/>
              <a:t>The following table is the result of calculating text similarity between use cases by VSM. High similarity between use cases linked to the same target class.</a:t>
            </a:r>
            <a:endParaRPr lang="zh-CN" altLang="en-US" dirty="0"/>
          </a:p>
        </p:txBody>
      </p:sp>
      <p:cxnSp>
        <p:nvCxnSpPr>
          <p:cNvPr id="10" name="直接连接符 9">
            <a:extLst>
              <a:ext uri="{FF2B5EF4-FFF2-40B4-BE49-F238E27FC236}">
                <a16:creationId xmlns:a16="http://schemas.microsoft.com/office/drawing/2014/main" id="{906D10E3-FE2A-4177-AC8A-12B163D2E10A}"/>
              </a:ext>
            </a:extLst>
          </p:cNvPr>
          <p:cNvCxnSpPr>
            <a:cxnSpLocks/>
          </p:cNvCxnSpPr>
          <p:nvPr/>
        </p:nvCxnSpPr>
        <p:spPr>
          <a:xfrm>
            <a:off x="6120942" y="1435672"/>
            <a:ext cx="0" cy="3992486"/>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84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CE128-816A-4A3A-92D3-442405ED1E8D}"/>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3. Our Solution</a:t>
            </a:r>
            <a:endParaRPr lang="zh-CN" altLang="en-US" dirty="0"/>
          </a:p>
        </p:txBody>
      </p:sp>
      <p:pic>
        <p:nvPicPr>
          <p:cNvPr id="5" name="图片 4">
            <a:extLst>
              <a:ext uri="{FF2B5EF4-FFF2-40B4-BE49-F238E27FC236}">
                <a16:creationId xmlns:a16="http://schemas.microsoft.com/office/drawing/2014/main" id="{80F351E4-A2E2-4CA8-8A2D-6568D5052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688" y="1711870"/>
            <a:ext cx="8480622" cy="4582552"/>
          </a:xfrm>
          <a:prstGeom prst="rect">
            <a:avLst/>
          </a:prstGeom>
        </p:spPr>
      </p:pic>
      <p:sp>
        <p:nvSpPr>
          <p:cNvPr id="6" name="文本框 5">
            <a:extLst>
              <a:ext uri="{FF2B5EF4-FFF2-40B4-BE49-F238E27FC236}">
                <a16:creationId xmlns:a16="http://schemas.microsoft.com/office/drawing/2014/main" id="{B02E08CD-7957-4B58-9F6A-7B9A4901C158}"/>
              </a:ext>
            </a:extLst>
          </p:cNvPr>
          <p:cNvSpPr txBox="1"/>
          <p:nvPr/>
        </p:nvSpPr>
        <p:spPr>
          <a:xfrm>
            <a:off x="5101688" y="6294422"/>
            <a:ext cx="1988621" cy="323165"/>
          </a:xfrm>
          <a:prstGeom prst="rect">
            <a:avLst/>
          </a:prstGeom>
          <a:noFill/>
        </p:spPr>
        <p:txBody>
          <a:bodyPr wrap="none" rtlCol="0">
            <a:spAutoFit/>
          </a:bodyPr>
          <a:lstStyle/>
          <a:p>
            <a:r>
              <a:rPr lang="en-US" altLang="zh-CN" sz="1500" i="1" dirty="0">
                <a:latin typeface="Times New Roman" panose="02020603050405020304" pitchFamily="18" charset="0"/>
                <a:cs typeface="Times New Roman" panose="02020603050405020304" pitchFamily="18" charset="0"/>
              </a:rPr>
              <a:t>Overview of TraceFUN</a:t>
            </a:r>
            <a:endParaRPr lang="zh-CN" altLang="en-US" sz="1500" i="1" dirty="0"/>
          </a:p>
        </p:txBody>
      </p:sp>
      <p:sp>
        <p:nvSpPr>
          <p:cNvPr id="3" name="文本框 2">
            <a:extLst>
              <a:ext uri="{FF2B5EF4-FFF2-40B4-BE49-F238E27FC236}">
                <a16:creationId xmlns:a16="http://schemas.microsoft.com/office/drawing/2014/main" id="{3071959F-DD31-4021-8764-1B7A406900CC}"/>
              </a:ext>
            </a:extLst>
          </p:cNvPr>
          <p:cNvSpPr txBox="1"/>
          <p:nvPr/>
        </p:nvSpPr>
        <p:spPr>
          <a:xfrm>
            <a:off x="930089" y="1065539"/>
            <a:ext cx="10331820" cy="646331"/>
          </a:xfrm>
          <a:prstGeom prst="rect">
            <a:avLst/>
          </a:prstGeom>
          <a:noFill/>
        </p:spPr>
        <p:txBody>
          <a:bodyPr wrap="square" rtlCol="0">
            <a:spAutoFit/>
          </a:bodyPr>
          <a:lstStyle/>
          <a:p>
            <a:r>
              <a:rPr lang="en-US" altLang="zh-CN" dirty="0"/>
              <a:t>The TraceFUN framework mainly consists of three parts: similarity prediction, unlabeled data labeling and TLR evaluation.</a:t>
            </a:r>
            <a:endParaRPr lang="zh-CN" altLang="en-US" dirty="0"/>
          </a:p>
        </p:txBody>
      </p:sp>
    </p:spTree>
    <p:extLst>
      <p:ext uri="{BB962C8B-B14F-4D97-AF65-F5344CB8AC3E}">
        <p14:creationId xmlns:p14="http://schemas.microsoft.com/office/powerpoint/2010/main" val="229145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3BA48-2BF8-47E6-B84F-F989069E8F88}"/>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4. Our TraceFUN Approach</a:t>
            </a:r>
            <a:endParaRPr lang="zh-CN" altLang="en-US" dirty="0"/>
          </a:p>
        </p:txBody>
      </p:sp>
      <p:pic>
        <p:nvPicPr>
          <p:cNvPr id="11" name="内容占位符 4">
            <a:extLst>
              <a:ext uri="{FF2B5EF4-FFF2-40B4-BE49-F238E27FC236}">
                <a16:creationId xmlns:a16="http://schemas.microsoft.com/office/drawing/2014/main" id="{D4781664-6120-4B66-B72A-7896FE8B68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452" y="4075961"/>
            <a:ext cx="7693955" cy="2001944"/>
          </a:xfrm>
        </p:spPr>
      </p:pic>
      <p:sp>
        <p:nvSpPr>
          <p:cNvPr id="12" name="文本框 11">
            <a:extLst>
              <a:ext uri="{FF2B5EF4-FFF2-40B4-BE49-F238E27FC236}">
                <a16:creationId xmlns:a16="http://schemas.microsoft.com/office/drawing/2014/main" id="{13F183CF-0562-4BEE-9927-9E7DABF27D77}"/>
              </a:ext>
            </a:extLst>
          </p:cNvPr>
          <p:cNvSpPr txBox="1"/>
          <p:nvPr/>
        </p:nvSpPr>
        <p:spPr>
          <a:xfrm>
            <a:off x="664724" y="4075961"/>
            <a:ext cx="26468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Contrastive Learning (CL)</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16866D0-0BE9-4D23-BE1B-62CC8F8EBDD4}"/>
              </a:ext>
            </a:extLst>
          </p:cNvPr>
          <p:cNvSpPr txBox="1"/>
          <p:nvPr/>
        </p:nvSpPr>
        <p:spPr>
          <a:xfrm>
            <a:off x="603778" y="2107210"/>
            <a:ext cx="276877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Vector Space Model (VSM)</a:t>
            </a:r>
            <a:endParaRPr lang="zh-CN" altLang="en-US" dirty="0">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2192ED9D-0D47-4842-96EB-2B1ED8C94312}"/>
              </a:ext>
            </a:extLst>
          </p:cNvPr>
          <p:cNvSpPr/>
          <p:nvPr/>
        </p:nvSpPr>
        <p:spPr>
          <a:xfrm>
            <a:off x="227462" y="1106956"/>
            <a:ext cx="3521404" cy="78028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(1) Similarity Prediction Method</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5CBC0E0-9E3C-43EC-88FE-4D15C0264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8400" y="2107210"/>
            <a:ext cx="7683904" cy="1530404"/>
          </a:xfrm>
          <a:prstGeom prst="rect">
            <a:avLst/>
          </a:prstGeom>
        </p:spPr>
      </p:pic>
    </p:spTree>
    <p:extLst>
      <p:ext uri="{BB962C8B-B14F-4D97-AF65-F5344CB8AC3E}">
        <p14:creationId xmlns:p14="http://schemas.microsoft.com/office/powerpoint/2010/main" val="214549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EDA2E-20E6-4967-855F-0C860B665982}"/>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4. Our TraceFUN Approach (Cont.)</a:t>
            </a:r>
            <a:endParaRPr lang="zh-CN" altLang="en-US" dirty="0"/>
          </a:p>
        </p:txBody>
      </p:sp>
      <p:sp>
        <p:nvSpPr>
          <p:cNvPr id="5" name="矩形: 圆角 4">
            <a:extLst>
              <a:ext uri="{FF2B5EF4-FFF2-40B4-BE49-F238E27FC236}">
                <a16:creationId xmlns:a16="http://schemas.microsoft.com/office/drawing/2014/main" id="{5BDE4A4C-0431-4D53-9DA1-A14AFBFE338E}"/>
              </a:ext>
            </a:extLst>
          </p:cNvPr>
          <p:cNvSpPr/>
          <p:nvPr/>
        </p:nvSpPr>
        <p:spPr>
          <a:xfrm>
            <a:off x="1957811" y="1341798"/>
            <a:ext cx="3216604" cy="78028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(2) Unlabeled Data Labeling</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984CD3F2-7804-4FA2-A78E-2CA4D50BD45C}"/>
              </a:ext>
            </a:extLst>
          </p:cNvPr>
          <p:cNvSpPr/>
          <p:nvPr/>
        </p:nvSpPr>
        <p:spPr>
          <a:xfrm>
            <a:off x="7481224" y="1341798"/>
            <a:ext cx="3216604" cy="78028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(3) TLR Evaluation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1D4F58E4-CD56-4A6D-BAB5-EB1753122B25}"/>
              </a:ext>
            </a:extLst>
          </p:cNvPr>
          <p:cNvCxnSpPr>
            <a:cxnSpLocks/>
          </p:cNvCxnSpPr>
          <p:nvPr/>
        </p:nvCxnSpPr>
        <p:spPr>
          <a:xfrm>
            <a:off x="6578130" y="2526153"/>
            <a:ext cx="0" cy="3321913"/>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7D90F5E-A24E-4CCB-8658-3C972FDD9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526153"/>
            <a:ext cx="5455828" cy="3051464"/>
          </a:xfrm>
          <a:prstGeom prst="rect">
            <a:avLst/>
          </a:prstGeom>
        </p:spPr>
      </p:pic>
      <p:pic>
        <p:nvPicPr>
          <p:cNvPr id="14" name="图片 13">
            <a:extLst>
              <a:ext uri="{FF2B5EF4-FFF2-40B4-BE49-F238E27FC236}">
                <a16:creationId xmlns:a16="http://schemas.microsoft.com/office/drawing/2014/main" id="{02A8BF10-B721-4C0F-B916-407CDDEF5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047" y="3008637"/>
            <a:ext cx="4586957" cy="2086495"/>
          </a:xfrm>
          <a:prstGeom prst="rect">
            <a:avLst/>
          </a:prstGeom>
        </p:spPr>
      </p:pic>
    </p:spTree>
    <p:extLst>
      <p:ext uri="{BB962C8B-B14F-4D97-AF65-F5344CB8AC3E}">
        <p14:creationId xmlns:p14="http://schemas.microsoft.com/office/powerpoint/2010/main" val="176280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1EA58-FE39-4A9C-B625-97351FAB0F2A}"/>
              </a:ext>
            </a:extLst>
          </p:cNvPr>
          <p:cNvSpPr>
            <a:spLocks noGrp="1"/>
          </p:cNvSpPr>
          <p:nvPr>
            <p:ph type="title"/>
          </p:nvPr>
        </p:nvSpPr>
        <p:spPr/>
        <p:txBody>
          <a:bodyPr/>
          <a:lstStyle/>
          <a:p>
            <a:r>
              <a:rPr lang="en-US" altLang="zh-CN" dirty="0"/>
              <a:t>5. EXPERIMENT SETUP</a:t>
            </a:r>
            <a:endParaRPr lang="zh-CN" altLang="en-US" dirty="0"/>
          </a:p>
        </p:txBody>
      </p:sp>
      <p:sp>
        <p:nvSpPr>
          <p:cNvPr id="5" name="文本框 4">
            <a:extLst>
              <a:ext uri="{FF2B5EF4-FFF2-40B4-BE49-F238E27FC236}">
                <a16:creationId xmlns:a16="http://schemas.microsoft.com/office/drawing/2014/main" id="{48036C03-3603-4F1C-BC9F-55ADA9AB39E9}"/>
              </a:ext>
            </a:extLst>
          </p:cNvPr>
          <p:cNvSpPr txBox="1"/>
          <p:nvPr/>
        </p:nvSpPr>
        <p:spPr>
          <a:xfrm>
            <a:off x="227459" y="1169970"/>
            <a:ext cx="6392795" cy="369332"/>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b="1" dirty="0"/>
              <a:t>Dataset for CL Training: </a:t>
            </a:r>
            <a:r>
              <a:rPr lang="en-US" altLang="zh-CN" dirty="0"/>
              <a:t>15 datasets provided by </a:t>
            </a:r>
            <a:r>
              <a:rPr lang="en-US" altLang="zh-CN" dirty="0" err="1"/>
              <a:t>CoEST</a:t>
            </a:r>
            <a:r>
              <a:rPr lang="en-US" altLang="zh-CN" dirty="0"/>
              <a:t> [46]. </a:t>
            </a:r>
            <a:endParaRPr lang="zh-CN" altLang="en-US" dirty="0"/>
          </a:p>
        </p:txBody>
      </p:sp>
      <p:sp>
        <p:nvSpPr>
          <p:cNvPr id="6" name="文本框 5">
            <a:extLst>
              <a:ext uri="{FF2B5EF4-FFF2-40B4-BE49-F238E27FC236}">
                <a16:creationId xmlns:a16="http://schemas.microsoft.com/office/drawing/2014/main" id="{14A800D4-6153-406D-B9F4-F95AE34B6C4F}"/>
              </a:ext>
            </a:extLst>
          </p:cNvPr>
          <p:cNvSpPr txBox="1"/>
          <p:nvPr/>
        </p:nvSpPr>
        <p:spPr>
          <a:xfrm>
            <a:off x="227459" y="1733826"/>
            <a:ext cx="10916029" cy="369332"/>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b="1" dirty="0"/>
              <a:t>Dataset for TraceFUN Evaluation: </a:t>
            </a:r>
            <a:r>
              <a:rPr lang="en-US" altLang="zh-CN" dirty="0">
                <a:solidFill>
                  <a:srgbClr val="FF0000"/>
                </a:solidFill>
              </a:rPr>
              <a:t>issue-commit</a:t>
            </a:r>
            <a:r>
              <a:rPr lang="en-US" altLang="zh-CN" dirty="0"/>
              <a:t> links are collected from [2], includes Flask, </a:t>
            </a:r>
            <a:r>
              <a:rPr lang="en-US" altLang="zh-CN" dirty="0" err="1"/>
              <a:t>Pgcli</a:t>
            </a:r>
            <a:r>
              <a:rPr lang="en-US" altLang="zh-CN" dirty="0"/>
              <a:t>, and </a:t>
            </a:r>
            <a:r>
              <a:rPr lang="en-US" altLang="zh-CN" dirty="0" err="1"/>
              <a:t>Keras</a:t>
            </a:r>
            <a:r>
              <a:rPr lang="en-US" altLang="zh-CN" dirty="0"/>
              <a:t>.</a:t>
            </a:r>
            <a:endParaRPr lang="en-US" altLang="zh-CN" b="1" dirty="0"/>
          </a:p>
        </p:txBody>
      </p:sp>
      <p:sp>
        <p:nvSpPr>
          <p:cNvPr id="9" name="文本框 8">
            <a:extLst>
              <a:ext uri="{FF2B5EF4-FFF2-40B4-BE49-F238E27FC236}">
                <a16:creationId xmlns:a16="http://schemas.microsoft.com/office/drawing/2014/main" id="{E78CBC7D-0BFF-4457-9452-A577698582A9}"/>
              </a:ext>
            </a:extLst>
          </p:cNvPr>
          <p:cNvSpPr txBox="1"/>
          <p:nvPr/>
        </p:nvSpPr>
        <p:spPr>
          <a:xfrm>
            <a:off x="227459" y="2303177"/>
            <a:ext cx="5332093"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b="1" dirty="0"/>
              <a:t>Settings for TLR Methods:</a:t>
            </a:r>
          </a:p>
          <a:p>
            <a:pPr marL="742950" lvl="1" indent="-285750" algn="just">
              <a:buFont typeface="Times New Roman" panose="02020603050405020304" pitchFamily="18" charset="0"/>
              <a:buChar char="⁃"/>
            </a:pPr>
            <a:r>
              <a:rPr lang="en-US" altLang="zh-CN" dirty="0"/>
              <a:t>TNN [26], ICSE 2017</a:t>
            </a:r>
            <a:endParaRPr lang="en-US" altLang="zh-CN" b="1" dirty="0"/>
          </a:p>
          <a:p>
            <a:pPr marL="742950" lvl="1" indent="-285750" algn="just">
              <a:buFont typeface="Times New Roman" panose="02020603050405020304" pitchFamily="18" charset="0"/>
              <a:buChar char="⁃"/>
            </a:pPr>
            <a:r>
              <a:rPr lang="en-US" altLang="zh-CN" dirty="0"/>
              <a:t>T-BERT [27], ICSE 2021</a:t>
            </a:r>
          </a:p>
        </p:txBody>
      </p:sp>
      <p:sp>
        <p:nvSpPr>
          <p:cNvPr id="13" name="文本框 12">
            <a:extLst>
              <a:ext uri="{FF2B5EF4-FFF2-40B4-BE49-F238E27FC236}">
                <a16:creationId xmlns:a16="http://schemas.microsoft.com/office/drawing/2014/main" id="{1B5C94C7-096B-4947-9D14-3A56547DFD43}"/>
              </a:ext>
            </a:extLst>
          </p:cNvPr>
          <p:cNvSpPr txBox="1"/>
          <p:nvPr/>
        </p:nvSpPr>
        <p:spPr>
          <a:xfrm>
            <a:off x="227458" y="3426526"/>
            <a:ext cx="533209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b="1" dirty="0"/>
              <a:t>Evaluation Metrics:</a:t>
            </a:r>
          </a:p>
          <a:p>
            <a:pPr marL="742950" lvl="1" indent="-285750" algn="just">
              <a:buFont typeface="Times New Roman" panose="02020603050405020304" pitchFamily="18" charset="0"/>
              <a:buChar char="⁃"/>
            </a:pPr>
            <a:r>
              <a:rPr lang="en-US" altLang="zh-CN" dirty="0"/>
              <a:t>F1-Score</a:t>
            </a:r>
          </a:p>
          <a:p>
            <a:pPr marL="742950" lvl="1" indent="-285750" algn="just">
              <a:buFont typeface="Times New Roman" panose="02020603050405020304" pitchFamily="18" charset="0"/>
              <a:buChar char="⁃"/>
            </a:pPr>
            <a:r>
              <a:rPr lang="en-US" altLang="zh-CN" dirty="0"/>
              <a:t>F2-Score</a:t>
            </a:r>
          </a:p>
          <a:p>
            <a:pPr marL="742950" lvl="1" indent="-285750" algn="just">
              <a:buFont typeface="Times New Roman" panose="02020603050405020304" pitchFamily="18" charset="0"/>
              <a:buChar char="⁃"/>
            </a:pPr>
            <a:r>
              <a:rPr lang="en-US" altLang="zh-CN" dirty="0"/>
              <a:t>Mean Average Precision (MAP)</a:t>
            </a:r>
          </a:p>
        </p:txBody>
      </p:sp>
      <p:sp>
        <p:nvSpPr>
          <p:cNvPr id="11" name="文本框 10">
            <a:extLst>
              <a:ext uri="{FF2B5EF4-FFF2-40B4-BE49-F238E27FC236}">
                <a16:creationId xmlns:a16="http://schemas.microsoft.com/office/drawing/2014/main" id="{C38372A8-B4BF-40D9-B1ED-9D49C598176A}"/>
              </a:ext>
            </a:extLst>
          </p:cNvPr>
          <p:cNvSpPr txBox="1"/>
          <p:nvPr/>
        </p:nvSpPr>
        <p:spPr>
          <a:xfrm>
            <a:off x="227459" y="4824178"/>
            <a:ext cx="533209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Experiment Environments:</a:t>
            </a:r>
          </a:p>
          <a:p>
            <a:pPr marL="742950" lvl="1" indent="-285750">
              <a:buFont typeface="Times New Roman" panose="02020603050405020304" pitchFamily="18" charset="0"/>
              <a:buChar char="⁃"/>
            </a:pPr>
            <a:r>
              <a:rPr lang="en-US" altLang="zh-CN" dirty="0"/>
              <a:t>Python 3.8, TensorFlow 2.6.0 and </a:t>
            </a:r>
            <a:r>
              <a:rPr lang="en-US" altLang="zh-CN" dirty="0" err="1"/>
              <a:t>Keras</a:t>
            </a:r>
            <a:r>
              <a:rPr lang="en-US" altLang="zh-CN" dirty="0"/>
              <a:t> </a:t>
            </a:r>
          </a:p>
          <a:p>
            <a:pPr marL="742950" lvl="1" indent="-285750">
              <a:buFont typeface="Times New Roman" panose="02020603050405020304" pitchFamily="18" charset="0"/>
              <a:buChar char="⁃"/>
            </a:pPr>
            <a:r>
              <a:rPr lang="en-US" altLang="zh-CN" dirty="0"/>
              <a:t>Intel(R) Xeon(R) CPU E5-2678 v3 @ 2.50GHz</a:t>
            </a:r>
          </a:p>
          <a:p>
            <a:pPr marL="742950" lvl="1" indent="-285750">
              <a:buFont typeface="Times New Roman" panose="02020603050405020304" pitchFamily="18" charset="0"/>
              <a:buChar char="⁃"/>
            </a:pPr>
            <a:r>
              <a:rPr lang="en-US" altLang="zh-CN" dirty="0"/>
              <a:t>NVIDIA GeForce RTX 2080Ti GPU</a:t>
            </a:r>
          </a:p>
        </p:txBody>
      </p:sp>
    </p:spTree>
    <p:extLst>
      <p:ext uri="{BB962C8B-B14F-4D97-AF65-F5344CB8AC3E}">
        <p14:creationId xmlns:p14="http://schemas.microsoft.com/office/powerpoint/2010/main" val="370347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4B565-BD69-4CFE-9E8F-AFCCFE925474}"/>
              </a:ext>
            </a:extLst>
          </p:cNvPr>
          <p:cNvSpPr>
            <a:spLocks noGrp="1"/>
          </p:cNvSpPr>
          <p:nvPr>
            <p:ph type="title"/>
          </p:nvPr>
        </p:nvSpPr>
        <p:spPr/>
        <p:txBody>
          <a:bodyPr>
            <a:normAutofit/>
          </a:bodyPr>
          <a:lstStyle/>
          <a:p>
            <a:r>
              <a:rPr lang="en-US" altLang="zh-CN" dirty="0"/>
              <a:t>6. Research Questions</a:t>
            </a:r>
            <a:endParaRPr lang="zh-CN" altLang="en-US" dirty="0"/>
          </a:p>
        </p:txBody>
      </p:sp>
      <p:sp>
        <p:nvSpPr>
          <p:cNvPr id="3" name="内容占位符 2">
            <a:extLst>
              <a:ext uri="{FF2B5EF4-FFF2-40B4-BE49-F238E27FC236}">
                <a16:creationId xmlns:a16="http://schemas.microsoft.com/office/drawing/2014/main" id="{8B4B8EEE-5717-486D-AEBF-A2B26964B3D4}"/>
              </a:ext>
            </a:extLst>
          </p:cNvPr>
          <p:cNvSpPr>
            <a:spLocks noGrp="1"/>
          </p:cNvSpPr>
          <p:nvPr>
            <p:ph idx="1"/>
          </p:nvPr>
        </p:nvSpPr>
        <p:spPr/>
        <p:txBody>
          <a:bodyPr/>
          <a:lstStyle/>
          <a:p>
            <a:pPr marL="0" indent="0">
              <a:buNone/>
            </a:pPr>
            <a:r>
              <a:rPr lang="en-US" altLang="zh-CN" b="1" dirty="0">
                <a:solidFill>
                  <a:srgbClr val="FF0000"/>
                </a:solidFill>
                <a:latin typeface="Times New Roman" panose="02020603050405020304" pitchFamily="18" charset="0"/>
                <a:cs typeface="Times New Roman" panose="02020603050405020304" pitchFamily="18" charset="0"/>
              </a:rPr>
              <a:t>RQ1: </a:t>
            </a:r>
            <a:r>
              <a:rPr lang="en-US" altLang="zh-CN" dirty="0">
                <a:latin typeface="Times New Roman" panose="02020603050405020304" pitchFamily="18" charset="0"/>
                <a:cs typeface="Times New Roman" panose="02020603050405020304" pitchFamily="18" charset="0"/>
              </a:rPr>
              <a:t>Can TraceFUN improve TLR performance?</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b="1" dirty="0">
                <a:solidFill>
                  <a:srgbClr val="FF0000"/>
                </a:solidFill>
                <a:latin typeface="Times New Roman" panose="02020603050405020304" pitchFamily="18" charset="0"/>
                <a:cs typeface="Times New Roman" panose="02020603050405020304" pitchFamily="18" charset="0"/>
              </a:rPr>
              <a:t>RQ2: </a:t>
            </a:r>
            <a:r>
              <a:rPr lang="en-US" altLang="zh-CN" dirty="0">
                <a:latin typeface="Times New Roman" panose="02020603050405020304" pitchFamily="18" charset="0"/>
                <a:cs typeface="Times New Roman" panose="02020603050405020304" pitchFamily="18" charset="0"/>
              </a:rPr>
              <a:t>What’s the impact of different similarity prediction methods used in TraceFUN on TLR performance?</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b="1" dirty="0">
                <a:solidFill>
                  <a:srgbClr val="FF0000"/>
                </a:solidFill>
                <a:latin typeface="Times New Roman" panose="02020603050405020304" pitchFamily="18" charset="0"/>
                <a:cs typeface="Times New Roman" panose="02020603050405020304" pitchFamily="18" charset="0"/>
              </a:rPr>
              <a:t>RQ3: </a:t>
            </a:r>
            <a:r>
              <a:rPr lang="en-US" altLang="zh-CN" dirty="0">
                <a:latin typeface="Times New Roman" panose="02020603050405020304" pitchFamily="18" charset="0"/>
                <a:cs typeface="Times New Roman" panose="02020603050405020304" pitchFamily="18" charset="0"/>
              </a:rPr>
              <a:t>What’s the impact of different sizes of newly labeled links generated by TraceFUN on TLR performance?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17197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1162</TotalTime>
  <Words>1533</Words>
  <Application>Microsoft Office PowerPoint</Application>
  <PresentationFormat>宽屏</PresentationFormat>
  <Paragraphs>431</Paragraphs>
  <Slides>21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Arial</vt:lpstr>
      <vt:lpstr>Calibri</vt:lpstr>
      <vt:lpstr>Times New Roman</vt:lpstr>
      <vt:lpstr>Office 主题​​</vt:lpstr>
      <vt:lpstr>Enhancing Traceability Link Recovery with Unlabeled Data</vt:lpstr>
      <vt:lpstr>1. Traceability Link Recovery</vt:lpstr>
      <vt:lpstr>1. Traceability Link Recovery (Cont.)</vt:lpstr>
      <vt:lpstr>2. Motivating Example</vt:lpstr>
      <vt:lpstr>3. Our Solution</vt:lpstr>
      <vt:lpstr>4. Our TraceFUN Approach</vt:lpstr>
      <vt:lpstr>4. Our TraceFUN Approach (Cont.)</vt:lpstr>
      <vt:lpstr>5. EXPERIMENT SETUP</vt:lpstr>
      <vt:lpstr>6. Research Questions</vt:lpstr>
      <vt:lpstr>7. Results-RQ1</vt:lpstr>
      <vt:lpstr>7. Results-RQ2</vt:lpstr>
      <vt:lpstr>7. Results-RQ2 (Cont.)</vt:lpstr>
      <vt:lpstr>7. Results-RQ3</vt:lpstr>
      <vt:lpstr>7. Results-RQ3 (Cont.)</vt:lpstr>
      <vt:lpstr>7. Results-RQ3 (Cont.)</vt:lpstr>
      <vt:lpstr>8. Contribution</vt:lpstr>
      <vt:lpstr>9. Future Work</vt:lpstr>
      <vt:lpstr>9. Future Work (Cont.)</vt:lpstr>
      <vt:lpstr>9. Future Work (Cont.)</vt:lpstr>
      <vt:lpstr>9. Future Work (Cont.)</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Traceability Link Recovery with Unlabeled Data</dc:title>
  <dc:creator>朱 剑飞</dc:creator>
  <cp:lastModifiedBy>朱 剑飞</cp:lastModifiedBy>
  <cp:revision>133</cp:revision>
  <dcterms:created xsi:type="dcterms:W3CDTF">2022-10-10T12:07:43Z</dcterms:created>
  <dcterms:modified xsi:type="dcterms:W3CDTF">2022-10-18T08:18:56Z</dcterms:modified>
</cp:coreProperties>
</file>